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474" r:id="rId2"/>
    <p:sldId id="475" r:id="rId3"/>
    <p:sldId id="486" r:id="rId4"/>
    <p:sldId id="487" r:id="rId5"/>
    <p:sldId id="494" r:id="rId6"/>
    <p:sldId id="488" r:id="rId7"/>
    <p:sldId id="490" r:id="rId8"/>
    <p:sldId id="476" r:id="rId9"/>
    <p:sldId id="477" r:id="rId10"/>
    <p:sldId id="478" r:id="rId11"/>
    <p:sldId id="479" r:id="rId12"/>
    <p:sldId id="480" r:id="rId13"/>
    <p:sldId id="481" r:id="rId14"/>
    <p:sldId id="483" r:id="rId15"/>
    <p:sldId id="484" r:id="rId16"/>
    <p:sldId id="482" r:id="rId17"/>
    <p:sldId id="29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5455"/>
    <a:srgbClr val="F16522"/>
    <a:srgbClr val="E81010"/>
    <a:srgbClr val="B70D0B"/>
    <a:srgbClr val="FF0066"/>
    <a:srgbClr val="CC3399"/>
    <a:srgbClr val="A2F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523" autoAdjust="0"/>
  </p:normalViewPr>
  <p:slideViewPr>
    <p:cSldViewPr>
      <p:cViewPr varScale="1">
        <p:scale>
          <a:sx n="118" d="100"/>
          <a:sy n="118" d="100"/>
        </p:scale>
        <p:origin x="1848" y="67"/>
      </p:cViewPr>
      <p:guideLst>
        <p:guide orient="horz" pos="2160"/>
        <p:guide pos="2880"/>
      </p:guideLst>
    </p:cSldViewPr>
  </p:slideViewPr>
  <p:outlineViewPr>
    <p:cViewPr>
      <p:scale>
        <a:sx n="33" d="100"/>
        <a:sy n="33" d="100"/>
      </p:scale>
      <p:origin x="0" y="-118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52C206C7-5DEC-42BF-9ADF-928FA4613360}" type="datetimeFigureOut">
              <a:rPr lang="en-US"/>
              <a:pPr>
                <a:defRPr/>
              </a:pPr>
              <a:t>9/7/2019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D2E5288-C23D-4F7F-B74D-3585497D734F}" type="slidenum">
              <a:rPr lang="en-US"/>
              <a:pPr/>
              <a:t>‹#›</a:t>
            </a:fld>
            <a:endParaRPr lang="en-US"/>
          </a:p>
        </p:txBody>
      </p:sp>
    </p:spTree>
    <p:extLst>
      <p:ext uri="{BB962C8B-B14F-4D97-AF65-F5344CB8AC3E}">
        <p14:creationId xmlns:p14="http://schemas.microsoft.com/office/powerpoint/2010/main" val="1612581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DF9DD-CF43-41DC-97EB-B64A23B9ABBD}" type="datetimeFigureOut">
              <a:rPr lang="en-US" smtClean="0"/>
              <a:t>9/7/2019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431C7-42BB-4AE1-8AFE-EBFA43E61C7B}" type="slidenum">
              <a:rPr lang="en-US" smtClean="0"/>
              <a:t>‹#›</a:t>
            </a:fld>
            <a:endParaRPr lang="en-US"/>
          </a:p>
        </p:txBody>
      </p:sp>
    </p:spTree>
    <p:extLst>
      <p:ext uri="{BB962C8B-B14F-4D97-AF65-F5344CB8AC3E}">
        <p14:creationId xmlns:p14="http://schemas.microsoft.com/office/powerpoint/2010/main" val="383501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092C5F5-BC61-428E-9276-C9549756E2AC}" type="slidenum">
              <a:rPr lang="en-US" sz="1300"/>
              <a:pPr/>
              <a:t>15</a:t>
            </a:fld>
            <a:endParaRPr lang="en-US" sz="1300"/>
          </a:p>
        </p:txBody>
      </p:sp>
      <p:sp>
        <p:nvSpPr>
          <p:cNvPr id="37891" name="Rectangle 2"/>
          <p:cNvSpPr>
            <a:spLocks noGrp="1" noRot="1" noChangeAspect="1" noChangeArrowheads="1" noTextEdit="1"/>
          </p:cNvSpPr>
          <p:nvPr>
            <p:ph type="sldImg"/>
          </p:nvPr>
        </p:nvSpPr>
        <p:spPr>
          <a:xfrm>
            <a:off x="1189038" y="703263"/>
            <a:ext cx="4630737" cy="347345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3597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5DE63E1-37FA-4D84-A768-0E141C84B6AF}" type="datetimeFigureOut">
              <a:rPr lang="en-US" smtClean="0"/>
              <a:pPr>
                <a:defRPr/>
              </a:pPr>
              <a:t>9/7/2019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16A64C-CE35-4316-998B-E842AC241E01}" type="slidenum">
              <a:rPr lang="en-US" smtClean="0"/>
              <a:pPr/>
              <a:t>‹#›</a:t>
            </a:fld>
            <a:endParaRPr lang="en-US"/>
          </a:p>
        </p:txBody>
      </p:sp>
    </p:spTree>
    <p:extLst>
      <p:ext uri="{BB962C8B-B14F-4D97-AF65-F5344CB8AC3E}">
        <p14:creationId xmlns:p14="http://schemas.microsoft.com/office/powerpoint/2010/main" val="192256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C2DB11E-3D2E-4D32-B631-002090FF7E16}" type="datetimeFigureOut">
              <a:rPr lang="en-US" smtClean="0"/>
              <a:pPr>
                <a:defRPr/>
              </a:pPr>
              <a:t>9/7/2019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2DBB8C-32CA-4127-9B67-92348D7D13AB}" type="slidenum">
              <a:rPr lang="en-US" smtClean="0"/>
              <a:pPr/>
              <a:t>‹#›</a:t>
            </a:fld>
            <a:endParaRPr lang="en-US"/>
          </a:p>
        </p:txBody>
      </p:sp>
    </p:spTree>
    <p:extLst>
      <p:ext uri="{BB962C8B-B14F-4D97-AF65-F5344CB8AC3E}">
        <p14:creationId xmlns:p14="http://schemas.microsoft.com/office/powerpoint/2010/main" val="275168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5171A25-AEC8-4486-968E-9B73D0065AA2}" type="datetimeFigureOut">
              <a:rPr lang="en-US" smtClean="0"/>
              <a:pPr>
                <a:defRPr/>
              </a:pPr>
              <a:t>9/7/2019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81C82BB-F8D3-486F-A937-E7400E95CE3F}" type="slidenum">
              <a:rPr lang="en-US" smtClean="0"/>
              <a:pPr/>
              <a:t>‹#›</a:t>
            </a:fld>
            <a:endParaRPr lang="en-US"/>
          </a:p>
        </p:txBody>
      </p:sp>
    </p:spTree>
    <p:extLst>
      <p:ext uri="{BB962C8B-B14F-4D97-AF65-F5344CB8AC3E}">
        <p14:creationId xmlns:p14="http://schemas.microsoft.com/office/powerpoint/2010/main" val="2020276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lu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a:t>
            </a:r>
            <a:endParaRPr lang="en-GB" dirty="0"/>
          </a:p>
        </p:txBody>
      </p:sp>
      <p:sp>
        <p:nvSpPr>
          <p:cNvPr id="3" name="Content Placeholder 2"/>
          <p:cNvSpPr>
            <a:spLocks noGrp="1"/>
          </p:cNvSpPr>
          <p:nvPr>
            <p:ph idx="1"/>
          </p:nvPr>
        </p:nvSpPr>
        <p:spPr>
          <a:xfrm>
            <a:off x="540000" y="1876320"/>
            <a:ext cx="8358850" cy="4223520"/>
          </a:xfrm>
          <a:prstGeom prst="rect">
            <a:avLst/>
          </a:prstGeom>
        </p:spPr>
        <p:txBody>
          <a:bodyPr/>
          <a:lstStyle>
            <a:lvl1pPr>
              <a:lnSpc>
                <a:spcPct val="93000"/>
              </a:lnSpc>
              <a:defRPr>
                <a:solidFill>
                  <a:srgbClr val="878787"/>
                </a:solidFill>
              </a:defRPr>
            </a:lvl1pPr>
            <a:lvl2pPr indent="-205200">
              <a:lnSpc>
                <a:spcPct val="93000"/>
              </a:lnSpc>
              <a:defRPr>
                <a:solidFill>
                  <a:srgbClr val="878787"/>
                </a:solidFill>
              </a:defRPr>
            </a:lvl2pPr>
            <a:lvl3pPr indent="-126000">
              <a:lnSpc>
                <a:spcPct val="93000"/>
              </a:lnSpc>
              <a:defRPr>
                <a:solidFill>
                  <a:srgbClr val="878787"/>
                </a:solidFill>
              </a:defRPr>
            </a:lvl3pPr>
            <a:lvl4pPr>
              <a:lnSpc>
                <a:spcPct val="93000"/>
              </a:lnSpc>
              <a:defRPr>
                <a:solidFill>
                  <a:srgbClr val="878787"/>
                </a:solidFill>
              </a:defRPr>
            </a:lvl4pPr>
            <a:lvl5pPr>
              <a:lnSpc>
                <a:spcPct val="93000"/>
              </a:lnSpc>
              <a:defRPr>
                <a:solidFill>
                  <a:srgbClr val="87878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GB" dirty="0" smtClean="0"/>
          </a:p>
        </p:txBody>
      </p:sp>
    </p:spTree>
    <p:extLst>
      <p:ext uri="{BB962C8B-B14F-4D97-AF65-F5344CB8AC3E}">
        <p14:creationId xmlns:p14="http://schemas.microsoft.com/office/powerpoint/2010/main" val="159455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48D0720-16F2-445B-80EE-EAE67DD155D8}" type="datetimeFigureOut">
              <a:rPr lang="en-US" smtClean="0"/>
              <a:pPr>
                <a:defRPr/>
              </a:pPr>
              <a:t>9/7/2019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8A4D5BD-F068-4740-BFCE-5286A44BF07B}" type="slidenum">
              <a:rPr lang="en-US" smtClean="0"/>
              <a:pPr/>
              <a:t>‹#›</a:t>
            </a:fld>
            <a:endParaRPr lang="en-US"/>
          </a:p>
        </p:txBody>
      </p:sp>
    </p:spTree>
    <p:extLst>
      <p:ext uri="{BB962C8B-B14F-4D97-AF65-F5344CB8AC3E}">
        <p14:creationId xmlns:p14="http://schemas.microsoft.com/office/powerpoint/2010/main" val="25162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A552617-612F-4F6E-B6AB-67510024865A}" type="datetimeFigureOut">
              <a:rPr lang="en-US" smtClean="0"/>
              <a:pPr>
                <a:defRPr/>
              </a:pPr>
              <a:t>9/7/2019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F570C50-F8B5-44D2-A3EF-7D1FF5A720AB}" type="slidenum">
              <a:rPr lang="en-US" smtClean="0"/>
              <a:pPr/>
              <a:t>‹#›</a:t>
            </a:fld>
            <a:endParaRPr lang="en-US"/>
          </a:p>
        </p:txBody>
      </p:sp>
    </p:spTree>
    <p:extLst>
      <p:ext uri="{BB962C8B-B14F-4D97-AF65-F5344CB8AC3E}">
        <p14:creationId xmlns:p14="http://schemas.microsoft.com/office/powerpoint/2010/main" val="46510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1A4290A-D97A-47A6-9430-0DD24ED40875}" type="datetimeFigureOut">
              <a:rPr lang="en-US" smtClean="0"/>
              <a:pPr>
                <a:defRPr/>
              </a:pPr>
              <a:t>9/7/2019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B804DA-F295-4EF9-A8F7-F763C18AB055}" type="slidenum">
              <a:rPr lang="en-US" smtClean="0"/>
              <a:pPr/>
              <a:t>‹#›</a:t>
            </a:fld>
            <a:endParaRPr lang="en-US"/>
          </a:p>
        </p:txBody>
      </p:sp>
    </p:spTree>
    <p:extLst>
      <p:ext uri="{BB962C8B-B14F-4D97-AF65-F5344CB8AC3E}">
        <p14:creationId xmlns:p14="http://schemas.microsoft.com/office/powerpoint/2010/main" val="411371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1F6E8A9-CE46-4498-AE5F-CEFDAA0D3A30}" type="datetimeFigureOut">
              <a:rPr lang="en-US" smtClean="0"/>
              <a:pPr>
                <a:defRPr/>
              </a:pPr>
              <a:t>9/7/2019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B64BFE1-0DF3-417C-8870-1E98FADE81EE}" type="slidenum">
              <a:rPr lang="en-US" smtClean="0"/>
              <a:pPr/>
              <a:t>‹#›</a:t>
            </a:fld>
            <a:endParaRPr lang="en-US"/>
          </a:p>
        </p:txBody>
      </p:sp>
    </p:spTree>
    <p:extLst>
      <p:ext uri="{BB962C8B-B14F-4D97-AF65-F5344CB8AC3E}">
        <p14:creationId xmlns:p14="http://schemas.microsoft.com/office/powerpoint/2010/main" val="12725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6910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0CBC89-2EE2-4DE3-A33C-173FB1A31D40}" type="datetimeFigureOut">
              <a:rPr lang="en-US" smtClean="0"/>
              <a:pPr>
                <a:defRPr/>
              </a:pPr>
              <a:t>9/7/2019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1F797E5-30AC-44ED-9199-87330F971DDB}" type="slidenum">
              <a:rPr lang="en-US" smtClean="0"/>
              <a:pPr/>
              <a:t>‹#›</a:t>
            </a:fld>
            <a:endParaRPr lang="en-US"/>
          </a:p>
        </p:txBody>
      </p:sp>
    </p:spTree>
    <p:extLst>
      <p:ext uri="{BB962C8B-B14F-4D97-AF65-F5344CB8AC3E}">
        <p14:creationId xmlns:p14="http://schemas.microsoft.com/office/powerpoint/2010/main" val="103141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7CD47C3-DBE9-4B3E-B411-965595F62594}" type="datetimeFigureOut">
              <a:rPr lang="en-US" smtClean="0"/>
              <a:pPr>
                <a:defRPr/>
              </a:pPr>
              <a:t>9/7/2019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6703A2-2D1C-4E14-A1C7-CC021F395B00}" type="slidenum">
              <a:rPr lang="en-US" smtClean="0"/>
              <a:pPr/>
              <a:t>‹#›</a:t>
            </a:fld>
            <a:endParaRPr lang="en-US"/>
          </a:p>
        </p:txBody>
      </p:sp>
    </p:spTree>
    <p:extLst>
      <p:ext uri="{BB962C8B-B14F-4D97-AF65-F5344CB8AC3E}">
        <p14:creationId xmlns:p14="http://schemas.microsoft.com/office/powerpoint/2010/main" val="85663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969944C-B0EB-4AA0-BA90-A8CBE4A84F3A}" type="datetimeFigureOut">
              <a:rPr lang="en-US" smtClean="0"/>
              <a:pPr>
                <a:defRPr/>
              </a:pPr>
              <a:t>9/7/2019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F29881-9997-4A17-A32E-8927C5580133}" type="slidenum">
              <a:rPr lang="en-US" smtClean="0"/>
              <a:pPr/>
              <a:t>‹#›</a:t>
            </a:fld>
            <a:endParaRPr lang="en-US"/>
          </a:p>
        </p:txBody>
      </p:sp>
    </p:spTree>
    <p:extLst>
      <p:ext uri="{BB962C8B-B14F-4D97-AF65-F5344CB8AC3E}">
        <p14:creationId xmlns:p14="http://schemas.microsoft.com/office/powerpoint/2010/main" val="77836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8CAD69D-E0E9-45C0-B7A3-6EF918AFCF2B}" type="datetimeFigureOut">
              <a:rPr lang="en-US" smtClean="0"/>
              <a:pPr>
                <a:defRPr/>
              </a:pPr>
              <a:t>9/7/2019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DB7E66-4C98-4E26-96CF-4AC47F11B6E3}" type="slidenum">
              <a:rPr lang="en-US" smtClean="0"/>
              <a:pPr/>
              <a:t>‹#›</a:t>
            </a:fld>
            <a:endParaRPr lang="en-US"/>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0" y="6350000"/>
            <a:ext cx="9144000" cy="508000"/>
          </a:xfrm>
          <a:prstGeom prst="rect">
            <a:avLst/>
          </a:prstGeom>
        </p:spPr>
      </p:pic>
    </p:spTree>
    <p:extLst>
      <p:ext uri="{BB962C8B-B14F-4D97-AF65-F5344CB8AC3E}">
        <p14:creationId xmlns:p14="http://schemas.microsoft.com/office/powerpoint/2010/main" val="1526015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creaturecommunication" TargetMode="External"/><Relationship Id="rId2" Type="http://schemas.openxmlformats.org/officeDocument/2006/relationships/hyperlink" Target="https://www.creaturebd.co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02"/>
            <a:ext cx="9144000" cy="6850782"/>
          </a:xfrm>
          <a:prstGeom prst="rect">
            <a:avLst/>
          </a:prstGeom>
        </p:spPr>
      </p:pic>
    </p:spTree>
    <p:extLst>
      <p:ext uri="{BB962C8B-B14F-4D97-AF65-F5344CB8AC3E}">
        <p14:creationId xmlns:p14="http://schemas.microsoft.com/office/powerpoint/2010/main" val="121063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ln w="0"/>
                <a:solidFill>
                  <a:schemeClr val="accent1"/>
                </a:solidFill>
                <a:latin typeface="Nyala" panose="02000504070300020003" pitchFamily="2" charset="0"/>
              </a:rPr>
              <a:t>OUR WORK SECTIONS (continued…)</a:t>
            </a:r>
            <a:endParaRPr lang="en-US" sz="4000" b="1" dirty="0">
              <a:ln w="0"/>
              <a:solidFill>
                <a:schemeClr val="accent1"/>
              </a:solidFill>
              <a:latin typeface="Nyala" panose="02000504070300020003" pitchFamily="2" charset="0"/>
            </a:endParaRPr>
          </a:p>
        </p:txBody>
      </p:sp>
      <p:sp>
        <p:nvSpPr>
          <p:cNvPr id="3" name="Content Placeholder 2"/>
          <p:cNvSpPr>
            <a:spLocks noGrp="1"/>
          </p:cNvSpPr>
          <p:nvPr>
            <p:ph idx="1"/>
          </p:nvPr>
        </p:nvSpPr>
        <p:spPr>
          <a:xfrm>
            <a:off x="628650" y="1556792"/>
            <a:ext cx="7886700" cy="4351338"/>
          </a:xfrm>
        </p:spPr>
        <p:txBody>
          <a:bodyPr>
            <a:noAutofit/>
          </a:bodyPr>
          <a:lstStyle/>
          <a:p>
            <a:pPr algn="just">
              <a:lnSpc>
                <a:spcPct val="150000"/>
              </a:lnSpc>
            </a:pPr>
            <a:r>
              <a:rPr lang="en-US" sz="2800" dirty="0">
                <a:ln w="0"/>
                <a:solidFill>
                  <a:schemeClr val="accent1"/>
                </a:solidFill>
                <a:latin typeface="Nyala" panose="02000504070300020003" pitchFamily="2" charset="0"/>
                <a:ea typeface="+mj-ea"/>
                <a:cs typeface="+mj-cs"/>
              </a:rPr>
              <a:t>Publicity &amp; Relationship Building</a:t>
            </a:r>
          </a:p>
          <a:p>
            <a:pPr algn="just">
              <a:lnSpc>
                <a:spcPct val="150000"/>
              </a:lnSpc>
            </a:pPr>
            <a:r>
              <a:rPr lang="en-US" sz="1800" dirty="0" smtClean="0">
                <a:latin typeface="Nyala" panose="02000504070300020003" pitchFamily="2" charset="0"/>
              </a:rPr>
              <a:t>Our </a:t>
            </a:r>
            <a:r>
              <a:rPr lang="en-US" sz="1800" dirty="0">
                <a:latin typeface="Nyala" panose="02000504070300020003" pitchFamily="2" charset="0"/>
              </a:rPr>
              <a:t>backgrounds on both sides of PR and journalism means we have strategic ideas for best using tactics for reaching your target audience, so you can best decide how to spend your budget wisely.</a:t>
            </a:r>
          </a:p>
          <a:p>
            <a:pPr algn="just">
              <a:lnSpc>
                <a:spcPct val="150000"/>
              </a:lnSpc>
            </a:pPr>
            <a:r>
              <a:rPr lang="en-US" sz="1800" dirty="0">
                <a:latin typeface="Nyala" panose="02000504070300020003" pitchFamily="2" charset="0"/>
              </a:rPr>
              <a:t>Positively highlighting your name or business in the news relies on establishing good rapport with media and recurring good news requires effective and professional media relationships. Most businesses don’t have the time, contacts or knowledge to develop media links but when an issue occurs it can make a real difference if you’ve been proactive, or if reacting is the only option you have</a:t>
            </a:r>
            <a:r>
              <a:rPr lang="en-US" sz="1800" dirty="0" smtClean="0">
                <a:latin typeface="Nyala" panose="02000504070300020003" pitchFamily="2" charset="0"/>
              </a:rPr>
              <a:t>.</a:t>
            </a:r>
          </a:p>
        </p:txBody>
      </p:sp>
    </p:spTree>
    <p:extLst>
      <p:ext uri="{BB962C8B-B14F-4D97-AF65-F5344CB8AC3E}">
        <p14:creationId xmlns:p14="http://schemas.microsoft.com/office/powerpoint/2010/main" val="144334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ln w="0"/>
                <a:solidFill>
                  <a:schemeClr val="accent1"/>
                </a:solidFill>
                <a:latin typeface="Nyala" panose="02000504070300020003" pitchFamily="2" charset="0"/>
              </a:rPr>
              <a:t>OUR WORK SECTIONS (continued…)</a:t>
            </a:r>
          </a:p>
        </p:txBody>
      </p:sp>
      <p:sp>
        <p:nvSpPr>
          <p:cNvPr id="3" name="Content Placeholder 2"/>
          <p:cNvSpPr>
            <a:spLocks noGrp="1"/>
          </p:cNvSpPr>
          <p:nvPr>
            <p:ph idx="1"/>
          </p:nvPr>
        </p:nvSpPr>
        <p:spPr>
          <a:xfrm>
            <a:off x="628650" y="1556792"/>
            <a:ext cx="7886700" cy="4351338"/>
          </a:xfrm>
        </p:spPr>
        <p:txBody>
          <a:bodyPr>
            <a:noAutofit/>
          </a:bodyPr>
          <a:lstStyle/>
          <a:p>
            <a:pPr algn="just">
              <a:lnSpc>
                <a:spcPct val="150000"/>
              </a:lnSpc>
            </a:pPr>
            <a:r>
              <a:rPr lang="en-US" sz="3200" dirty="0">
                <a:ln w="0"/>
                <a:solidFill>
                  <a:schemeClr val="accent1"/>
                </a:solidFill>
                <a:latin typeface="Nyala" panose="02000504070300020003" pitchFamily="2" charset="0"/>
                <a:ea typeface="+mj-ea"/>
                <a:cs typeface="+mj-cs"/>
              </a:rPr>
              <a:t>Corporate &amp; Internal Communication</a:t>
            </a:r>
          </a:p>
          <a:p>
            <a:pPr algn="just">
              <a:lnSpc>
                <a:spcPct val="150000"/>
              </a:lnSpc>
            </a:pPr>
            <a:r>
              <a:rPr lang="en-US" sz="2000" dirty="0" smtClean="0">
                <a:latin typeface="Nyala" panose="02000504070300020003" pitchFamily="2" charset="0"/>
              </a:rPr>
              <a:t>Your brand is reflected in everything your business does, from your logo to the attitude of staff to the bottom line in your annual report. What you decide to say and how you say it is crucial to your marketing and business success, so Creature’s professional copy writers and editors can help mold your brand into words through print and web tools, advertising, newsletters and brochures, policy documents, and all of your internal or external communication.</a:t>
            </a:r>
          </a:p>
        </p:txBody>
      </p:sp>
    </p:spTree>
    <p:extLst>
      <p:ext uri="{BB962C8B-B14F-4D97-AF65-F5344CB8AC3E}">
        <p14:creationId xmlns:p14="http://schemas.microsoft.com/office/powerpoint/2010/main" val="1530085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ln w="0"/>
                <a:solidFill>
                  <a:schemeClr val="accent1"/>
                </a:solidFill>
                <a:latin typeface="Nyala" panose="02000504070300020003" pitchFamily="2" charset="0"/>
              </a:rPr>
              <a:t>OUR WORK SECTIONS (continued…)</a:t>
            </a:r>
          </a:p>
        </p:txBody>
      </p:sp>
      <p:sp>
        <p:nvSpPr>
          <p:cNvPr id="3" name="Content Placeholder 2"/>
          <p:cNvSpPr>
            <a:spLocks noGrp="1"/>
          </p:cNvSpPr>
          <p:nvPr>
            <p:ph idx="1"/>
          </p:nvPr>
        </p:nvSpPr>
        <p:spPr>
          <a:xfrm>
            <a:off x="628650" y="1556792"/>
            <a:ext cx="7886700" cy="4351338"/>
          </a:xfrm>
        </p:spPr>
        <p:txBody>
          <a:bodyPr>
            <a:noAutofit/>
          </a:bodyPr>
          <a:lstStyle/>
          <a:p>
            <a:pPr algn="just">
              <a:lnSpc>
                <a:spcPct val="150000"/>
              </a:lnSpc>
            </a:pPr>
            <a:r>
              <a:rPr lang="en-US" sz="3200" dirty="0">
                <a:ln w="0"/>
                <a:solidFill>
                  <a:schemeClr val="accent1"/>
                </a:solidFill>
                <a:latin typeface="Nyala" panose="02000504070300020003" pitchFamily="2" charset="0"/>
                <a:ea typeface="+mj-ea"/>
                <a:cs typeface="+mj-cs"/>
              </a:rPr>
              <a:t>Events</a:t>
            </a:r>
          </a:p>
          <a:p>
            <a:pPr algn="just">
              <a:lnSpc>
                <a:spcPct val="150000"/>
              </a:lnSpc>
            </a:pPr>
            <a:r>
              <a:rPr lang="en-US" sz="2000" dirty="0" smtClean="0">
                <a:latin typeface="Nyala" panose="02000504070300020003" pitchFamily="2" charset="0"/>
              </a:rPr>
              <a:t>Creature has extensive experience in coordinating memorable events, from intimate business lunches to major launches, celebrations, conferences or Gala Balls. You can leave the planning and pressure to us and just relax or enjoy the spotlight!</a:t>
            </a:r>
            <a:endParaRPr lang="en-US" sz="1600" dirty="0">
              <a:latin typeface="Nyala" panose="02000504070300020003" pitchFamily="2" charset="0"/>
            </a:endParaRPr>
          </a:p>
        </p:txBody>
      </p:sp>
    </p:spTree>
    <p:extLst>
      <p:ext uri="{BB962C8B-B14F-4D97-AF65-F5344CB8AC3E}">
        <p14:creationId xmlns:p14="http://schemas.microsoft.com/office/powerpoint/2010/main" val="1003198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ln w="0"/>
                <a:solidFill>
                  <a:schemeClr val="accent1"/>
                </a:solidFill>
                <a:latin typeface="Nyala" panose="02000504070300020003" pitchFamily="2" charset="0"/>
              </a:rPr>
              <a:t>OUR VALUED CLIENTS</a:t>
            </a:r>
            <a:endParaRPr lang="en-US" sz="4000" dirty="0">
              <a:ln w="0"/>
              <a:solidFill>
                <a:schemeClr val="accent1"/>
              </a:solidFill>
              <a:latin typeface="Nyala" panose="02000504070300020003"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92" y="1398945"/>
            <a:ext cx="8316416" cy="4910375"/>
          </a:xfrm>
          <a:prstGeom prst="rect">
            <a:avLst/>
          </a:prstGeom>
        </p:spPr>
      </p:pic>
    </p:spTree>
    <p:extLst>
      <p:ext uri="{BB962C8B-B14F-4D97-AF65-F5344CB8AC3E}">
        <p14:creationId xmlns:p14="http://schemas.microsoft.com/office/powerpoint/2010/main" val="3356333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0531" name="Rectangle 3"/>
          <p:cNvSpPr>
            <a:spLocks noChangeArrowheads="1"/>
          </p:cNvSpPr>
          <p:nvPr/>
        </p:nvSpPr>
        <p:spPr bwMode="auto">
          <a:xfrm>
            <a:off x="323528" y="2210265"/>
            <a:ext cx="2772357" cy="504254"/>
          </a:xfrm>
          <a:prstGeom prst="rect">
            <a:avLst/>
          </a:prstGeom>
          <a:noFill/>
          <a:ln w="9525">
            <a:solidFill>
              <a:srgbClr val="1A9C80"/>
            </a:solidFill>
            <a:miter lim="800000"/>
            <a:headEnd/>
            <a:tailEnd/>
          </a:ln>
          <a:effectLst/>
          <a:extLst>
            <a:ext uri="{909E8E84-426E-40DD-AFC4-6F175D3DCCD1}">
              <a14:hiddenFill xmlns:a14="http://schemas.microsoft.com/office/drawing/2010/main">
                <a:solidFill>
                  <a:srgbClr val="74D0C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2000" dirty="0">
                <a:solidFill>
                  <a:srgbClr val="005C58"/>
                </a:solidFill>
                <a:latin typeface="Nyala" panose="02000504070300020003" pitchFamily="2" charset="0"/>
              </a:rPr>
              <a:t>Commitment</a:t>
            </a:r>
          </a:p>
        </p:txBody>
      </p:sp>
      <p:sp>
        <p:nvSpPr>
          <p:cNvPr id="2710532" name="Rectangle 4"/>
          <p:cNvSpPr>
            <a:spLocks noChangeArrowheads="1"/>
          </p:cNvSpPr>
          <p:nvPr/>
        </p:nvSpPr>
        <p:spPr bwMode="auto">
          <a:xfrm>
            <a:off x="3306968" y="2210265"/>
            <a:ext cx="2532996" cy="504254"/>
          </a:xfrm>
          <a:prstGeom prst="rect">
            <a:avLst/>
          </a:prstGeom>
          <a:noFill/>
          <a:ln w="9525">
            <a:solidFill>
              <a:srgbClr val="1A9C80"/>
            </a:solidFill>
            <a:miter lim="800000"/>
            <a:headEnd/>
            <a:tailEnd/>
          </a:ln>
          <a:effectLst/>
          <a:extLst>
            <a:ext uri="{909E8E84-426E-40DD-AFC4-6F175D3DCCD1}">
              <a14:hiddenFill xmlns:a14="http://schemas.microsoft.com/office/drawing/2010/main">
                <a:solidFill>
                  <a:srgbClr val="74D0C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2000">
                <a:solidFill>
                  <a:srgbClr val="005C58"/>
                </a:solidFill>
                <a:latin typeface="Nyala" panose="02000504070300020003" pitchFamily="2" charset="0"/>
              </a:rPr>
              <a:t>Involvement</a:t>
            </a:r>
          </a:p>
        </p:txBody>
      </p:sp>
      <p:sp>
        <p:nvSpPr>
          <p:cNvPr id="2710533" name="Rectangle 5"/>
          <p:cNvSpPr>
            <a:spLocks noChangeArrowheads="1"/>
          </p:cNvSpPr>
          <p:nvPr/>
        </p:nvSpPr>
        <p:spPr bwMode="auto">
          <a:xfrm>
            <a:off x="6051048" y="2210265"/>
            <a:ext cx="2769424" cy="504254"/>
          </a:xfrm>
          <a:prstGeom prst="rect">
            <a:avLst/>
          </a:prstGeom>
          <a:noFill/>
          <a:ln w="9525">
            <a:solidFill>
              <a:srgbClr val="1A9C80"/>
            </a:solidFill>
            <a:miter lim="800000"/>
            <a:headEnd/>
            <a:tailEnd/>
          </a:ln>
          <a:effectLst/>
          <a:extLst>
            <a:ext uri="{909E8E84-426E-40DD-AFC4-6F175D3DCCD1}">
              <a14:hiddenFill xmlns:a14="http://schemas.microsoft.com/office/drawing/2010/main">
                <a:solidFill>
                  <a:srgbClr val="74D0C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2000">
                <a:solidFill>
                  <a:srgbClr val="005C58"/>
                </a:solidFill>
                <a:latin typeface="Nyala" panose="02000504070300020003" pitchFamily="2" charset="0"/>
              </a:rPr>
              <a:t>Enthusiasm</a:t>
            </a:r>
          </a:p>
        </p:txBody>
      </p:sp>
      <p:sp>
        <p:nvSpPr>
          <p:cNvPr id="2710534" name="Rectangle 6"/>
          <p:cNvSpPr>
            <a:spLocks noChangeArrowheads="1"/>
          </p:cNvSpPr>
          <p:nvPr/>
        </p:nvSpPr>
        <p:spPr bwMode="auto">
          <a:xfrm>
            <a:off x="323528" y="2710121"/>
            <a:ext cx="2772357" cy="1008508"/>
          </a:xfrm>
          <a:prstGeom prst="rect">
            <a:avLst/>
          </a:prstGeom>
          <a:solidFill>
            <a:srgbClr val="9BDDD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1400" dirty="0">
                <a:solidFill>
                  <a:srgbClr val="005C58"/>
                </a:solidFill>
                <a:latin typeface="Nyala" panose="02000504070300020003" pitchFamily="2" charset="0"/>
              </a:rPr>
              <a:t>What you see is what you get!!</a:t>
            </a:r>
          </a:p>
          <a:p>
            <a:pPr algn="ctr"/>
            <a:r>
              <a:rPr lang="en-GB" altLang="en-GB" sz="1400" dirty="0" smtClean="0">
                <a:solidFill>
                  <a:srgbClr val="005C58"/>
                </a:solidFill>
                <a:latin typeface="Nyala" panose="02000504070300020003" pitchFamily="2" charset="0"/>
              </a:rPr>
              <a:t>We take responsibility</a:t>
            </a:r>
            <a:r>
              <a:rPr lang="en-GB" altLang="en-GB" sz="1400" dirty="0">
                <a:solidFill>
                  <a:srgbClr val="005C58"/>
                </a:solidFill>
                <a:latin typeface="Nyala" panose="02000504070300020003" pitchFamily="2" charset="0"/>
              </a:rPr>
              <a:t>.</a:t>
            </a:r>
          </a:p>
        </p:txBody>
      </p:sp>
      <p:sp>
        <p:nvSpPr>
          <p:cNvPr id="2710535" name="Rectangle 7"/>
          <p:cNvSpPr>
            <a:spLocks noChangeArrowheads="1"/>
          </p:cNvSpPr>
          <p:nvPr/>
        </p:nvSpPr>
        <p:spPr bwMode="auto">
          <a:xfrm>
            <a:off x="3306968" y="2714519"/>
            <a:ext cx="2532996" cy="1008508"/>
          </a:xfrm>
          <a:prstGeom prst="rect">
            <a:avLst/>
          </a:prstGeom>
          <a:solidFill>
            <a:srgbClr val="9BDDD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work as part of the project team.</a:t>
            </a:r>
          </a:p>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do what’s best for the team. </a:t>
            </a:r>
          </a:p>
        </p:txBody>
      </p:sp>
      <p:sp>
        <p:nvSpPr>
          <p:cNvPr id="2710536" name="Rectangle 8"/>
          <p:cNvSpPr>
            <a:spLocks noChangeArrowheads="1"/>
          </p:cNvSpPr>
          <p:nvPr/>
        </p:nvSpPr>
        <p:spPr bwMode="auto">
          <a:xfrm>
            <a:off x="6051048" y="2714519"/>
            <a:ext cx="2769424" cy="1008508"/>
          </a:xfrm>
          <a:prstGeom prst="rect">
            <a:avLst/>
          </a:prstGeom>
          <a:solidFill>
            <a:srgbClr val="9BDDD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enjoy doing what I do.</a:t>
            </a:r>
          </a:p>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give 100% to every aspect.</a:t>
            </a:r>
          </a:p>
        </p:txBody>
      </p:sp>
      <p:sp>
        <p:nvSpPr>
          <p:cNvPr id="2710537" name="Rectangle 9"/>
          <p:cNvSpPr>
            <a:spLocks noChangeArrowheads="1"/>
          </p:cNvSpPr>
          <p:nvPr/>
        </p:nvSpPr>
        <p:spPr bwMode="auto">
          <a:xfrm>
            <a:off x="323528" y="4004470"/>
            <a:ext cx="2772357" cy="504254"/>
          </a:xfrm>
          <a:prstGeom prst="rect">
            <a:avLst/>
          </a:prstGeom>
          <a:noFill/>
          <a:ln w="9525">
            <a:solidFill>
              <a:srgbClr val="1A9C80"/>
            </a:solidFill>
            <a:miter lim="800000"/>
            <a:headEnd/>
            <a:tailEnd/>
          </a:ln>
          <a:effectLst/>
          <a:extLst>
            <a:ext uri="{909E8E84-426E-40DD-AFC4-6F175D3DCCD1}">
              <a14:hiddenFill xmlns:a14="http://schemas.microsoft.com/office/drawing/2010/main">
                <a:solidFill>
                  <a:srgbClr val="74D0C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2000">
                <a:solidFill>
                  <a:srgbClr val="005C58"/>
                </a:solidFill>
                <a:latin typeface="Nyala" panose="02000504070300020003" pitchFamily="2" charset="0"/>
              </a:rPr>
              <a:t>Tenacity</a:t>
            </a:r>
          </a:p>
        </p:txBody>
      </p:sp>
      <p:sp>
        <p:nvSpPr>
          <p:cNvPr id="2710538" name="Rectangle 10"/>
          <p:cNvSpPr>
            <a:spLocks noChangeArrowheads="1"/>
          </p:cNvSpPr>
          <p:nvPr/>
        </p:nvSpPr>
        <p:spPr bwMode="auto">
          <a:xfrm>
            <a:off x="3306968" y="4004470"/>
            <a:ext cx="2532996" cy="504254"/>
          </a:xfrm>
          <a:prstGeom prst="rect">
            <a:avLst/>
          </a:prstGeom>
          <a:noFill/>
          <a:ln w="9525">
            <a:solidFill>
              <a:srgbClr val="1A9C80"/>
            </a:solidFill>
            <a:miter lim="800000"/>
            <a:headEnd/>
            <a:tailEnd/>
          </a:ln>
          <a:effectLst/>
          <a:extLst>
            <a:ext uri="{909E8E84-426E-40DD-AFC4-6F175D3DCCD1}">
              <a14:hiddenFill xmlns:a14="http://schemas.microsoft.com/office/drawing/2010/main">
                <a:solidFill>
                  <a:srgbClr val="74D0C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2000">
                <a:solidFill>
                  <a:srgbClr val="005C58"/>
                </a:solidFill>
                <a:latin typeface="Nyala" panose="02000504070300020003" pitchFamily="2" charset="0"/>
              </a:rPr>
              <a:t>Integrity</a:t>
            </a:r>
          </a:p>
        </p:txBody>
      </p:sp>
      <p:sp>
        <p:nvSpPr>
          <p:cNvPr id="2710539" name="Rectangle 11"/>
          <p:cNvSpPr>
            <a:spLocks noChangeArrowheads="1"/>
          </p:cNvSpPr>
          <p:nvPr/>
        </p:nvSpPr>
        <p:spPr bwMode="auto">
          <a:xfrm>
            <a:off x="6051048" y="4004470"/>
            <a:ext cx="2769424" cy="504254"/>
          </a:xfrm>
          <a:prstGeom prst="rect">
            <a:avLst/>
          </a:prstGeom>
          <a:noFill/>
          <a:ln w="9525">
            <a:solidFill>
              <a:srgbClr val="1A9C80"/>
            </a:solidFill>
            <a:miter lim="800000"/>
            <a:headEnd/>
            <a:tailEnd/>
          </a:ln>
          <a:effectLst/>
          <a:extLst>
            <a:ext uri="{909E8E84-426E-40DD-AFC4-6F175D3DCCD1}">
              <a14:hiddenFill xmlns:a14="http://schemas.microsoft.com/office/drawing/2010/main">
                <a:solidFill>
                  <a:srgbClr val="74D0C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2000">
                <a:solidFill>
                  <a:srgbClr val="005C58"/>
                </a:solidFill>
                <a:latin typeface="Nyala" panose="02000504070300020003" pitchFamily="2" charset="0"/>
              </a:rPr>
              <a:t>Delivery</a:t>
            </a:r>
          </a:p>
        </p:txBody>
      </p:sp>
      <p:sp>
        <p:nvSpPr>
          <p:cNvPr id="2710540" name="Rectangle 12"/>
          <p:cNvSpPr>
            <a:spLocks noChangeArrowheads="1"/>
          </p:cNvSpPr>
          <p:nvPr/>
        </p:nvSpPr>
        <p:spPr bwMode="auto">
          <a:xfrm>
            <a:off x="322927" y="4508724"/>
            <a:ext cx="2782223" cy="1008508"/>
          </a:xfrm>
          <a:prstGeom prst="rect">
            <a:avLst/>
          </a:prstGeom>
          <a:solidFill>
            <a:srgbClr val="9BDDD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believe in doing things right.</a:t>
            </a:r>
          </a:p>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work to get it right from </a:t>
            </a:r>
            <a:r>
              <a:rPr lang="en-GB" altLang="en-GB" sz="1400" dirty="0" smtClean="0">
                <a:solidFill>
                  <a:srgbClr val="005C58"/>
                </a:solidFill>
                <a:latin typeface="Nyala" panose="02000504070300020003" pitchFamily="2" charset="0"/>
              </a:rPr>
              <a:t>the outset</a:t>
            </a:r>
            <a:r>
              <a:rPr lang="en-GB" altLang="en-GB" sz="1400" dirty="0">
                <a:solidFill>
                  <a:srgbClr val="005C58"/>
                </a:solidFill>
                <a:latin typeface="Nyala" panose="02000504070300020003" pitchFamily="2" charset="0"/>
              </a:rPr>
              <a:t>.</a:t>
            </a:r>
          </a:p>
        </p:txBody>
      </p:sp>
      <p:sp>
        <p:nvSpPr>
          <p:cNvPr id="2710541" name="Rectangle 13"/>
          <p:cNvSpPr>
            <a:spLocks noChangeArrowheads="1"/>
          </p:cNvSpPr>
          <p:nvPr/>
        </p:nvSpPr>
        <p:spPr bwMode="auto">
          <a:xfrm>
            <a:off x="3306968" y="4508724"/>
            <a:ext cx="2532996" cy="1008508"/>
          </a:xfrm>
          <a:prstGeom prst="rect">
            <a:avLst/>
          </a:prstGeom>
          <a:solidFill>
            <a:srgbClr val="9BDDD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don’t fob off clients or consumers.</a:t>
            </a:r>
          </a:p>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say it like it is.</a:t>
            </a:r>
          </a:p>
        </p:txBody>
      </p:sp>
      <p:sp>
        <p:nvSpPr>
          <p:cNvPr id="2710542" name="Rectangle 14"/>
          <p:cNvSpPr>
            <a:spLocks noChangeArrowheads="1"/>
          </p:cNvSpPr>
          <p:nvPr/>
        </p:nvSpPr>
        <p:spPr bwMode="auto">
          <a:xfrm>
            <a:off x="6051048" y="4508724"/>
            <a:ext cx="2769424" cy="1008508"/>
          </a:xfrm>
          <a:prstGeom prst="rect">
            <a:avLst/>
          </a:prstGeom>
          <a:solidFill>
            <a:srgbClr val="9BDDDB"/>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know clients want recommendations.</a:t>
            </a:r>
          </a:p>
          <a:p>
            <a:pPr algn="ctr"/>
            <a:r>
              <a:rPr lang="en-GB" altLang="en-GB" sz="1400" dirty="0" smtClean="0">
                <a:solidFill>
                  <a:srgbClr val="005C58"/>
                </a:solidFill>
                <a:latin typeface="Nyala" panose="02000504070300020003" pitchFamily="2" charset="0"/>
              </a:rPr>
              <a:t>We </a:t>
            </a:r>
            <a:r>
              <a:rPr lang="en-GB" altLang="en-GB" sz="1400" dirty="0">
                <a:solidFill>
                  <a:srgbClr val="005C58"/>
                </a:solidFill>
                <a:latin typeface="Nyala" panose="02000504070300020003" pitchFamily="2" charset="0"/>
              </a:rPr>
              <a:t>ensure research delivers them. </a:t>
            </a:r>
          </a:p>
        </p:txBody>
      </p:sp>
      <p:sp>
        <p:nvSpPr>
          <p:cNvPr id="2" name="Title 1"/>
          <p:cNvSpPr>
            <a:spLocks noGrp="1"/>
          </p:cNvSpPr>
          <p:nvPr>
            <p:ph type="title"/>
          </p:nvPr>
        </p:nvSpPr>
        <p:spPr/>
        <p:txBody>
          <a:bodyPr>
            <a:normAutofit/>
          </a:bodyPr>
          <a:lstStyle/>
          <a:p>
            <a:r>
              <a:rPr lang="en-US" sz="4000" dirty="0" smtClean="0">
                <a:solidFill>
                  <a:schemeClr val="accent1"/>
                </a:solidFill>
                <a:latin typeface="Nyala" panose="02000504070300020003" pitchFamily="2" charset="0"/>
              </a:rPr>
              <a:t>WHAT CAN YOU EXPECT WORKING WITH US?</a:t>
            </a:r>
            <a:endParaRPr lang="en-US" sz="4000" dirty="0">
              <a:solidFill>
                <a:schemeClr val="accent1"/>
              </a:solidFill>
              <a:latin typeface="Nyala" panose="02000504070300020003" pitchFamily="2" charset="0"/>
            </a:endParaRPr>
          </a:p>
        </p:txBody>
      </p:sp>
    </p:spTree>
    <p:extLst>
      <p:ext uri="{BB962C8B-B14F-4D97-AF65-F5344CB8AC3E}">
        <p14:creationId xmlns:p14="http://schemas.microsoft.com/office/powerpoint/2010/main" val="592211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n w="0"/>
                <a:solidFill>
                  <a:schemeClr val="accent1"/>
                </a:solidFill>
                <a:latin typeface="Nyala" panose="02000504070300020003" pitchFamily="2" charset="0"/>
              </a:rPr>
              <a:t>WHY US?</a:t>
            </a:r>
            <a:endParaRPr lang="en-US" sz="3600" dirty="0"/>
          </a:p>
        </p:txBody>
      </p:sp>
      <p:pic>
        <p:nvPicPr>
          <p:cNvPr id="4" name="Picture 9" descr="main_expert"/>
          <p:cNvPicPr>
            <a:picLocks noChangeAspect="1" noChangeArrowheads="1"/>
          </p:cNvPicPr>
          <p:nvPr/>
        </p:nvPicPr>
        <p:blipFill>
          <a:blip r:embed="rId3">
            <a:extLst>
              <a:ext uri="{28A0092B-C50C-407E-A947-70E740481C1C}">
                <a14:useLocalDpi xmlns:a14="http://schemas.microsoft.com/office/drawing/2010/main" val="0"/>
              </a:ext>
            </a:extLst>
          </a:blip>
          <a:srcRect l="3334" t="1880" r="3334" b="3885"/>
          <a:stretch>
            <a:fillRect/>
          </a:stretch>
        </p:blipFill>
        <p:spPr bwMode="auto">
          <a:xfrm>
            <a:off x="6277094" y="2324702"/>
            <a:ext cx="2643242" cy="22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27584" y="1690689"/>
            <a:ext cx="5256584" cy="447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Ø"/>
            </a:pPr>
            <a:r>
              <a:rPr lang="en-US" sz="2300" dirty="0">
                <a:solidFill>
                  <a:schemeClr val="accent1"/>
                </a:solidFill>
                <a:latin typeface="Nyala" panose="02000504070300020003" pitchFamily="2" charset="0"/>
              </a:rPr>
              <a:t>Result orientation</a:t>
            </a:r>
          </a:p>
          <a:p>
            <a:pPr algn="just"/>
            <a:r>
              <a:rPr lang="en-US" sz="2300" dirty="0">
                <a:solidFill>
                  <a:schemeClr val="tx1"/>
                </a:solidFill>
                <a:latin typeface="Nyala" panose="02000504070300020003" pitchFamily="2" charset="0"/>
              </a:rPr>
              <a:t>     Bottom line results are the only things that matter</a:t>
            </a:r>
          </a:p>
          <a:p>
            <a:endParaRPr lang="en-US" sz="2300" dirty="0">
              <a:solidFill>
                <a:schemeClr val="tx1"/>
              </a:solidFill>
              <a:latin typeface="Nyala" panose="02000504070300020003" pitchFamily="2" charset="0"/>
            </a:endParaRPr>
          </a:p>
          <a:p>
            <a:pPr marL="285750" indent="-285750">
              <a:buClr>
                <a:schemeClr val="accent1"/>
              </a:buClr>
              <a:buFont typeface="Wingdings" panose="05000000000000000000" pitchFamily="2" charset="2"/>
              <a:buChar char="Ø"/>
            </a:pPr>
            <a:r>
              <a:rPr lang="en-US" sz="2300" dirty="0">
                <a:solidFill>
                  <a:schemeClr val="tx1"/>
                </a:solidFill>
                <a:latin typeface="Nyala" panose="02000504070300020003" pitchFamily="2" charset="0"/>
              </a:rPr>
              <a:t> </a:t>
            </a:r>
            <a:r>
              <a:rPr lang="en-US" sz="2300" dirty="0">
                <a:solidFill>
                  <a:schemeClr val="accent1"/>
                </a:solidFill>
                <a:latin typeface="Nyala" panose="02000504070300020003" pitchFamily="2" charset="0"/>
              </a:rPr>
              <a:t>Reasonable cost</a:t>
            </a:r>
          </a:p>
          <a:p>
            <a:pPr algn="just"/>
            <a:r>
              <a:rPr lang="en-US" sz="2300" dirty="0">
                <a:solidFill>
                  <a:schemeClr val="tx1"/>
                </a:solidFill>
                <a:latin typeface="Nyala" panose="02000504070300020003" pitchFamily="2" charset="0"/>
              </a:rPr>
              <a:t>     The costs of our services are significantly lower than the value we deliver</a:t>
            </a:r>
          </a:p>
          <a:p>
            <a:r>
              <a:rPr lang="en-US" sz="2300" dirty="0">
                <a:solidFill>
                  <a:schemeClr val="tx1"/>
                </a:solidFill>
                <a:latin typeface="Nyala" panose="02000504070300020003" pitchFamily="2" charset="0"/>
              </a:rPr>
              <a:t> </a:t>
            </a:r>
          </a:p>
          <a:p>
            <a:pPr marL="285750" indent="-285750">
              <a:buClr>
                <a:schemeClr val="accent1"/>
              </a:buClr>
              <a:buFont typeface="Wingdings" panose="05000000000000000000" pitchFamily="2" charset="2"/>
              <a:buChar char="Ø"/>
            </a:pPr>
            <a:r>
              <a:rPr lang="en-US" sz="2300" dirty="0">
                <a:solidFill>
                  <a:schemeClr val="tx1"/>
                </a:solidFill>
                <a:latin typeface="Nyala" panose="02000504070300020003" pitchFamily="2" charset="0"/>
              </a:rPr>
              <a:t> </a:t>
            </a:r>
            <a:r>
              <a:rPr lang="en-US" sz="2300" dirty="0">
                <a:solidFill>
                  <a:schemeClr val="accent1"/>
                </a:solidFill>
                <a:latin typeface="Nyala" panose="02000504070300020003" pitchFamily="2" charset="0"/>
              </a:rPr>
              <a:t>Confidentiality</a:t>
            </a:r>
          </a:p>
          <a:p>
            <a:pPr algn="just"/>
            <a:r>
              <a:rPr lang="en-US" sz="2300" dirty="0">
                <a:solidFill>
                  <a:schemeClr val="tx1"/>
                </a:solidFill>
                <a:latin typeface="Nyala" panose="02000504070300020003" pitchFamily="2" charset="0"/>
              </a:rPr>
              <a:t>     We respect a confidential relationship between us and our clients</a:t>
            </a:r>
          </a:p>
        </p:txBody>
      </p:sp>
    </p:spTree>
    <p:extLst>
      <p:ext uri="{BB962C8B-B14F-4D97-AF65-F5344CB8AC3E}">
        <p14:creationId xmlns:p14="http://schemas.microsoft.com/office/powerpoint/2010/main" val="62050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ln w="0"/>
                <a:solidFill>
                  <a:schemeClr val="accent1"/>
                </a:solidFill>
                <a:latin typeface="Nyala" panose="02000504070300020003" pitchFamily="2" charset="0"/>
              </a:rPr>
              <a:t>HOW CAN YOU GET IN TOUCH?</a:t>
            </a:r>
            <a:endParaRPr lang="en-US" sz="4000" dirty="0">
              <a:ln w="0"/>
              <a:solidFill>
                <a:schemeClr val="accent1"/>
              </a:solidFill>
              <a:latin typeface="Nyala" panose="02000504070300020003" pitchFamily="2" charset="0"/>
            </a:endParaRPr>
          </a:p>
        </p:txBody>
      </p:sp>
      <p:sp>
        <p:nvSpPr>
          <p:cNvPr id="3" name="Content Placeholder 2"/>
          <p:cNvSpPr>
            <a:spLocks noGrp="1"/>
          </p:cNvSpPr>
          <p:nvPr>
            <p:ph idx="1"/>
          </p:nvPr>
        </p:nvSpPr>
        <p:spPr>
          <a:xfrm>
            <a:off x="628650" y="1556792"/>
            <a:ext cx="7886700" cy="4351338"/>
          </a:xfrm>
        </p:spPr>
        <p:txBody>
          <a:bodyPr>
            <a:noAutofit/>
          </a:bodyPr>
          <a:lstStyle/>
          <a:p>
            <a:pPr marL="0" indent="0" algn="just">
              <a:lnSpc>
                <a:spcPct val="150000"/>
              </a:lnSpc>
              <a:buNone/>
            </a:pPr>
            <a:r>
              <a:rPr lang="en-US" sz="2400" dirty="0" smtClean="0">
                <a:ln w="0"/>
                <a:solidFill>
                  <a:schemeClr val="accent1"/>
                </a:solidFill>
                <a:latin typeface="Nyala" panose="02000504070300020003" pitchFamily="2" charset="0"/>
                <a:ea typeface="+mj-ea"/>
                <a:cs typeface="+mj-cs"/>
              </a:rPr>
              <a:t>Address</a:t>
            </a:r>
            <a:endParaRPr lang="en-US" sz="1800" dirty="0" smtClean="0">
              <a:ln w="0"/>
              <a:solidFill>
                <a:schemeClr val="accent1"/>
              </a:solidFill>
              <a:latin typeface="Nyala" panose="02000504070300020003" pitchFamily="2" charset="0"/>
              <a:ea typeface="+mj-ea"/>
              <a:cs typeface="+mj-cs"/>
            </a:endParaRPr>
          </a:p>
          <a:p>
            <a:pPr algn="just">
              <a:lnSpc>
                <a:spcPct val="100000"/>
              </a:lnSpc>
              <a:buClr>
                <a:schemeClr val="accent1"/>
              </a:buClr>
            </a:pPr>
            <a:r>
              <a:rPr lang="en-US" sz="1800" dirty="0">
                <a:latin typeface="Nyala" panose="02000504070300020003" pitchFamily="2" charset="0"/>
              </a:rPr>
              <a:t>Haﬁz Mansion (2nd Floor), 33 </a:t>
            </a:r>
            <a:r>
              <a:rPr lang="en-US" sz="1800" dirty="0" err="1">
                <a:latin typeface="Nyala" panose="02000504070300020003" pitchFamily="2" charset="0"/>
              </a:rPr>
              <a:t>Kazi</a:t>
            </a:r>
            <a:r>
              <a:rPr lang="en-US" sz="1800" dirty="0">
                <a:latin typeface="Nyala" panose="02000504070300020003" pitchFamily="2" charset="0"/>
              </a:rPr>
              <a:t> </a:t>
            </a:r>
            <a:r>
              <a:rPr lang="en-US" sz="1800" dirty="0" err="1">
                <a:latin typeface="Nyala" panose="02000504070300020003" pitchFamily="2" charset="0"/>
              </a:rPr>
              <a:t>Nazrul</a:t>
            </a:r>
            <a:r>
              <a:rPr lang="en-US" sz="1800" dirty="0">
                <a:latin typeface="Nyala" panose="02000504070300020003" pitchFamily="2" charset="0"/>
              </a:rPr>
              <a:t> Islam </a:t>
            </a:r>
            <a:r>
              <a:rPr lang="en-US" sz="1800" dirty="0" smtClean="0">
                <a:latin typeface="Nyala" panose="02000504070300020003" pitchFamily="2" charset="0"/>
              </a:rPr>
              <a:t>Avenue, </a:t>
            </a:r>
            <a:r>
              <a:rPr lang="en-US" sz="1800" dirty="0" err="1" smtClean="0">
                <a:latin typeface="Nyala" panose="02000504070300020003" pitchFamily="2" charset="0"/>
              </a:rPr>
              <a:t>Karwan</a:t>
            </a:r>
            <a:r>
              <a:rPr lang="en-US" sz="1800" dirty="0" smtClean="0">
                <a:latin typeface="Nyala" panose="02000504070300020003" pitchFamily="2" charset="0"/>
              </a:rPr>
              <a:t> </a:t>
            </a:r>
            <a:r>
              <a:rPr lang="en-US" sz="1800" dirty="0">
                <a:latin typeface="Nyala" panose="02000504070300020003" pitchFamily="2" charset="0"/>
              </a:rPr>
              <a:t>Bazar, Dhaka-1215</a:t>
            </a:r>
          </a:p>
          <a:p>
            <a:pPr marL="0" indent="0" algn="just">
              <a:lnSpc>
                <a:spcPct val="150000"/>
              </a:lnSpc>
              <a:buNone/>
            </a:pPr>
            <a:r>
              <a:rPr lang="en-US" sz="2400" dirty="0" smtClean="0">
                <a:ln w="0"/>
                <a:solidFill>
                  <a:schemeClr val="accent1"/>
                </a:solidFill>
                <a:latin typeface="Nyala" panose="02000504070300020003" pitchFamily="2" charset="0"/>
              </a:rPr>
              <a:t>Web</a:t>
            </a:r>
            <a:endParaRPr lang="en-US" sz="1800" dirty="0" smtClean="0">
              <a:ln w="0"/>
              <a:solidFill>
                <a:schemeClr val="accent1"/>
              </a:solidFill>
              <a:latin typeface="Nyala" panose="02000504070300020003" pitchFamily="2" charset="0"/>
            </a:endParaRPr>
          </a:p>
          <a:p>
            <a:pPr algn="just">
              <a:lnSpc>
                <a:spcPct val="100000"/>
              </a:lnSpc>
              <a:buClr>
                <a:schemeClr val="accent1"/>
              </a:buClr>
            </a:pPr>
            <a:r>
              <a:rPr lang="en-US" sz="1800" dirty="0">
                <a:latin typeface="Nyala" panose="02000504070300020003" pitchFamily="2" charset="0"/>
                <a:hlinkClick r:id="rId2"/>
              </a:rPr>
              <a:t>https</a:t>
            </a:r>
            <a:r>
              <a:rPr lang="en-US" sz="1800" dirty="0" smtClean="0">
                <a:latin typeface="Nyala" panose="02000504070300020003" pitchFamily="2" charset="0"/>
                <a:hlinkClick r:id="rId2"/>
              </a:rPr>
              <a:t>://www.creaturebd.com/</a:t>
            </a:r>
            <a:endParaRPr lang="en-US" sz="1800" dirty="0" smtClean="0">
              <a:latin typeface="Nyala" panose="02000504070300020003" pitchFamily="2" charset="0"/>
            </a:endParaRPr>
          </a:p>
          <a:p>
            <a:pPr algn="just">
              <a:lnSpc>
                <a:spcPct val="100000"/>
              </a:lnSpc>
            </a:pPr>
            <a:r>
              <a:rPr lang="en-US" sz="1800" dirty="0">
                <a:ln w="0"/>
                <a:solidFill>
                  <a:schemeClr val="accent1"/>
                </a:solidFill>
                <a:latin typeface="Nyala" panose="02000504070300020003" pitchFamily="2" charset="0"/>
                <a:hlinkClick r:id="rId3"/>
              </a:rPr>
              <a:t>https://</a:t>
            </a:r>
            <a:r>
              <a:rPr lang="en-US" sz="1800" dirty="0" smtClean="0">
                <a:ln w="0"/>
                <a:solidFill>
                  <a:schemeClr val="accent1"/>
                </a:solidFill>
                <a:latin typeface="Nyala" panose="02000504070300020003" pitchFamily="2" charset="0"/>
                <a:hlinkClick r:id="rId3"/>
              </a:rPr>
              <a:t>www.facebook.com/creaturecommunication</a:t>
            </a:r>
            <a:endParaRPr lang="en-US" sz="1800" dirty="0" smtClean="0">
              <a:ln w="0"/>
              <a:solidFill>
                <a:schemeClr val="accent1"/>
              </a:solidFill>
              <a:latin typeface="Nyala" panose="02000504070300020003" pitchFamily="2" charset="0"/>
            </a:endParaRPr>
          </a:p>
          <a:p>
            <a:pPr marL="0" indent="0" algn="just">
              <a:lnSpc>
                <a:spcPct val="150000"/>
              </a:lnSpc>
              <a:buNone/>
            </a:pPr>
            <a:r>
              <a:rPr lang="en-US" sz="2400" dirty="0" smtClean="0">
                <a:ln w="0"/>
                <a:solidFill>
                  <a:schemeClr val="accent1"/>
                </a:solidFill>
                <a:latin typeface="Nyala" panose="02000504070300020003" pitchFamily="2" charset="0"/>
              </a:rPr>
              <a:t>Contact</a:t>
            </a:r>
            <a:endParaRPr lang="en-US" sz="1800" dirty="0" smtClean="0">
              <a:ln w="0"/>
              <a:solidFill>
                <a:schemeClr val="accent1"/>
              </a:solidFill>
              <a:latin typeface="Nyala" panose="02000504070300020003" pitchFamily="2" charset="0"/>
            </a:endParaRPr>
          </a:p>
          <a:p>
            <a:pPr marL="0" indent="0" algn="just">
              <a:lnSpc>
                <a:spcPct val="150000"/>
              </a:lnSpc>
              <a:buNone/>
            </a:pPr>
            <a:endParaRPr lang="en-US" sz="1800" dirty="0" smtClean="0">
              <a:latin typeface="Nyala" panose="02000504070300020003" pitchFamily="2" charset="0"/>
            </a:endParaRPr>
          </a:p>
        </p:txBody>
      </p:sp>
      <p:sp>
        <p:nvSpPr>
          <p:cNvPr id="24687" name="Rectangle 24686"/>
          <p:cNvSpPr/>
          <p:nvPr/>
        </p:nvSpPr>
        <p:spPr>
          <a:xfrm>
            <a:off x="683568" y="4653136"/>
            <a:ext cx="2160240"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en-US" dirty="0" err="1">
                <a:solidFill>
                  <a:schemeClr val="tx1"/>
                </a:solidFill>
                <a:latin typeface="Nyala" panose="02000504070300020003" pitchFamily="2" charset="0"/>
              </a:rPr>
              <a:t>Shohel</a:t>
            </a:r>
            <a:r>
              <a:rPr lang="en-US" dirty="0">
                <a:solidFill>
                  <a:schemeClr val="tx1"/>
                </a:solidFill>
                <a:latin typeface="Nyala" panose="02000504070300020003" pitchFamily="2" charset="0"/>
              </a:rPr>
              <a:t> Chowdhury</a:t>
            </a:r>
          </a:p>
          <a:p>
            <a:pPr algn="just">
              <a:lnSpc>
                <a:spcPct val="100000"/>
              </a:lnSpc>
            </a:pPr>
            <a:r>
              <a:rPr lang="en-US" dirty="0">
                <a:solidFill>
                  <a:schemeClr val="tx1"/>
                </a:solidFill>
                <a:latin typeface="Nyala" panose="02000504070300020003" pitchFamily="2" charset="0"/>
              </a:rPr>
              <a:t>CEO</a:t>
            </a:r>
          </a:p>
          <a:p>
            <a:pPr algn="just">
              <a:lnSpc>
                <a:spcPct val="100000"/>
              </a:lnSpc>
            </a:pPr>
            <a:r>
              <a:rPr lang="en-US" dirty="0" smtClean="0">
                <a:solidFill>
                  <a:schemeClr val="tx1"/>
                </a:solidFill>
                <a:latin typeface="Nyala" panose="02000504070300020003" pitchFamily="2" charset="0"/>
              </a:rPr>
              <a:t>+880 1707205090</a:t>
            </a:r>
          </a:p>
          <a:p>
            <a:pPr algn="just">
              <a:lnSpc>
                <a:spcPct val="100000"/>
              </a:lnSpc>
            </a:pPr>
            <a:r>
              <a:rPr lang="en-US" dirty="0">
                <a:solidFill>
                  <a:schemeClr val="tx1"/>
                </a:solidFill>
                <a:latin typeface="Nyala" panose="02000504070300020003" pitchFamily="2" charset="0"/>
              </a:rPr>
              <a:t>c</a:t>
            </a:r>
            <a:r>
              <a:rPr lang="en-US" dirty="0" smtClean="0">
                <a:solidFill>
                  <a:schemeClr val="tx1"/>
                </a:solidFill>
                <a:latin typeface="Nyala" panose="02000504070300020003" pitchFamily="2" charset="0"/>
              </a:rPr>
              <a:t>reaturebd@gmail.com</a:t>
            </a:r>
            <a:endParaRPr lang="en-US" dirty="0">
              <a:solidFill>
                <a:schemeClr val="tx1"/>
              </a:solidFill>
              <a:latin typeface="Nyala" panose="02000504070300020003" pitchFamily="2" charset="0"/>
            </a:endParaRPr>
          </a:p>
        </p:txBody>
      </p:sp>
      <p:sp>
        <p:nvSpPr>
          <p:cNvPr id="142" name="Rectangle 141"/>
          <p:cNvSpPr/>
          <p:nvPr/>
        </p:nvSpPr>
        <p:spPr>
          <a:xfrm>
            <a:off x="3491880" y="4653136"/>
            <a:ext cx="2564830"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r>
              <a:rPr lang="en-US" dirty="0" err="1" smtClean="0">
                <a:solidFill>
                  <a:schemeClr val="tx1"/>
                </a:solidFill>
                <a:latin typeface="Nyala" panose="02000504070300020003" pitchFamily="2" charset="0"/>
              </a:rPr>
              <a:t>Uzzal</a:t>
            </a:r>
            <a:r>
              <a:rPr lang="en-US" dirty="0" smtClean="0">
                <a:solidFill>
                  <a:schemeClr val="tx1"/>
                </a:solidFill>
                <a:latin typeface="Nyala" panose="02000504070300020003" pitchFamily="2" charset="0"/>
              </a:rPr>
              <a:t> </a:t>
            </a:r>
            <a:r>
              <a:rPr lang="en-US" dirty="0" err="1" smtClean="0">
                <a:solidFill>
                  <a:schemeClr val="tx1"/>
                </a:solidFill>
                <a:latin typeface="Nyala" panose="02000504070300020003" pitchFamily="2" charset="0"/>
              </a:rPr>
              <a:t>Ahmmed</a:t>
            </a:r>
            <a:endParaRPr lang="en-US" dirty="0">
              <a:solidFill>
                <a:schemeClr val="tx1"/>
              </a:solidFill>
              <a:latin typeface="Nyala" panose="02000504070300020003" pitchFamily="2" charset="0"/>
            </a:endParaRPr>
          </a:p>
          <a:p>
            <a:pPr algn="just">
              <a:lnSpc>
                <a:spcPct val="100000"/>
              </a:lnSpc>
            </a:pPr>
            <a:r>
              <a:rPr lang="en-US" dirty="0">
                <a:solidFill>
                  <a:schemeClr val="tx1"/>
                </a:solidFill>
                <a:latin typeface="Nyala" panose="02000504070300020003" pitchFamily="2" charset="0"/>
              </a:rPr>
              <a:t>Head of </a:t>
            </a:r>
            <a:r>
              <a:rPr lang="en-US" dirty="0" smtClean="0">
                <a:solidFill>
                  <a:schemeClr val="tx1"/>
                </a:solidFill>
                <a:latin typeface="Nyala" panose="02000504070300020003" pitchFamily="2" charset="0"/>
              </a:rPr>
              <a:t>Business</a:t>
            </a:r>
            <a:endParaRPr lang="en-US" dirty="0">
              <a:solidFill>
                <a:schemeClr val="tx1"/>
              </a:solidFill>
              <a:latin typeface="Nyala" panose="02000504070300020003" pitchFamily="2" charset="0"/>
            </a:endParaRPr>
          </a:p>
          <a:p>
            <a:pPr algn="just">
              <a:lnSpc>
                <a:spcPct val="100000"/>
              </a:lnSpc>
            </a:pPr>
            <a:r>
              <a:rPr lang="en-US" dirty="0" smtClean="0">
                <a:solidFill>
                  <a:schemeClr val="tx1"/>
                </a:solidFill>
                <a:latin typeface="Nyala" panose="02000504070300020003" pitchFamily="2" charset="0"/>
              </a:rPr>
              <a:t>+880 1716287743</a:t>
            </a:r>
          </a:p>
          <a:p>
            <a:pPr algn="just">
              <a:lnSpc>
                <a:spcPct val="100000"/>
              </a:lnSpc>
            </a:pPr>
            <a:r>
              <a:rPr lang="en-US" dirty="0" smtClean="0">
                <a:solidFill>
                  <a:schemeClr val="tx1"/>
                </a:solidFill>
                <a:latin typeface="Nyala" panose="02000504070300020003" pitchFamily="2" charset="0"/>
              </a:rPr>
              <a:t>creatureuzzal@gmail.com</a:t>
            </a:r>
            <a:endParaRPr lang="en-US" dirty="0">
              <a:solidFill>
                <a:schemeClr val="tx1"/>
              </a:solidFill>
              <a:latin typeface="Nyala" panose="02000504070300020003" pitchFamily="2" charset="0"/>
            </a:endParaRPr>
          </a:p>
        </p:txBody>
      </p:sp>
      <p:pic>
        <p:nvPicPr>
          <p:cNvPr id="24688" name="Picture 2468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04782" y="4543683"/>
            <a:ext cx="1368152" cy="1587057"/>
          </a:xfrm>
          <a:prstGeom prst="rect">
            <a:avLst/>
          </a:prstGeom>
        </p:spPr>
      </p:pic>
    </p:spTree>
    <p:extLst>
      <p:ext uri="{BB962C8B-B14F-4D97-AF65-F5344CB8AC3E}">
        <p14:creationId xmlns:p14="http://schemas.microsoft.com/office/powerpoint/2010/main" val="3165148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5443" y="3356992"/>
            <a:ext cx="3213115" cy="2474697"/>
          </a:xfrm>
          <a:prstGeom prst="rect">
            <a:avLst/>
          </a:prstGeom>
        </p:spPr>
      </p:pic>
      <p:sp>
        <p:nvSpPr>
          <p:cNvPr id="4" name="Content Placeholder 2"/>
          <p:cNvSpPr>
            <a:spLocks noGrp="1"/>
          </p:cNvSpPr>
          <p:nvPr>
            <p:ph idx="1"/>
          </p:nvPr>
        </p:nvSpPr>
        <p:spPr>
          <a:xfrm>
            <a:off x="628650" y="1124744"/>
            <a:ext cx="7886700" cy="4351338"/>
          </a:xfrm>
        </p:spPr>
        <p:txBody>
          <a:bodyPr>
            <a:noAutofit/>
          </a:bodyPr>
          <a:lstStyle/>
          <a:p>
            <a:pPr marL="0" indent="0" algn="ctr">
              <a:lnSpc>
                <a:spcPct val="150000"/>
              </a:lnSpc>
              <a:buNone/>
            </a:pPr>
            <a:r>
              <a:rPr lang="en-US" sz="2800" dirty="0">
                <a:latin typeface="Nyala" panose="02000504070300020003" pitchFamily="2" charset="0"/>
              </a:rPr>
              <a:t>FOR </a:t>
            </a:r>
            <a:r>
              <a:rPr lang="en-US" sz="2800" dirty="0" smtClean="0">
                <a:latin typeface="Nyala" panose="02000504070300020003" pitchFamily="2" charset="0"/>
              </a:rPr>
              <a:t>YOUR UPCOMING </a:t>
            </a:r>
            <a:r>
              <a:rPr lang="en-US" sz="2800" dirty="0">
                <a:latin typeface="Nyala" panose="02000504070300020003" pitchFamily="2" charset="0"/>
              </a:rPr>
              <a:t>PROJECTS </a:t>
            </a:r>
            <a:endParaRPr lang="en-US" sz="2800" dirty="0" smtClean="0">
              <a:latin typeface="Nyala" panose="02000504070300020003" pitchFamily="2" charset="0"/>
            </a:endParaRPr>
          </a:p>
          <a:p>
            <a:pPr marL="0" indent="0" algn="ctr">
              <a:lnSpc>
                <a:spcPct val="150000"/>
              </a:lnSpc>
              <a:buNone/>
            </a:pPr>
            <a:r>
              <a:rPr lang="en-US" sz="2800" dirty="0" smtClean="0">
                <a:latin typeface="Nyala" panose="02000504070300020003" pitchFamily="2" charset="0"/>
              </a:rPr>
              <a:t>WE </a:t>
            </a:r>
            <a:r>
              <a:rPr lang="en-US" sz="2800" dirty="0">
                <a:latin typeface="Nyala" panose="02000504070300020003" pitchFamily="2" charset="0"/>
              </a:rPr>
              <a:t>WOULD LOVE TO HEAR FROM YOU!</a:t>
            </a:r>
            <a:endParaRPr lang="en-US" sz="1800" dirty="0">
              <a:latin typeface="Nyala" panose="02000504070300020003" pitchFamily="2" charset="0"/>
            </a:endParaRPr>
          </a:p>
          <a:p>
            <a:pPr algn="just">
              <a:lnSpc>
                <a:spcPct val="150000"/>
              </a:lnSpc>
            </a:pPr>
            <a:endParaRPr lang="en-US" sz="1800" dirty="0">
              <a:latin typeface="Nyala" panose="02000504070300020003" pitchFamily="2" charset="0"/>
            </a:endParaRPr>
          </a:p>
        </p:txBody>
      </p:sp>
    </p:spTree>
    <p:extLst>
      <p:ext uri="{BB962C8B-B14F-4D97-AF65-F5344CB8AC3E}">
        <p14:creationId xmlns:p14="http://schemas.microsoft.com/office/powerpoint/2010/main" val="2675950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ln w="0"/>
                <a:solidFill>
                  <a:schemeClr val="accent1"/>
                </a:solidFill>
                <a:latin typeface="Nyala" panose="02000504070300020003" pitchFamily="2" charset="0"/>
              </a:rPr>
              <a:t>THE COMPANY</a:t>
            </a:r>
            <a:endParaRPr lang="en-US" sz="4000" dirty="0">
              <a:ln w="0"/>
              <a:solidFill>
                <a:schemeClr val="accent1"/>
              </a:solidFill>
              <a:latin typeface="Nyala" panose="02000504070300020003" pitchFamily="2" charset="0"/>
            </a:endParaRPr>
          </a:p>
        </p:txBody>
      </p:sp>
      <p:sp>
        <p:nvSpPr>
          <p:cNvPr id="3" name="Content Placeholder 2"/>
          <p:cNvSpPr>
            <a:spLocks noGrp="1"/>
          </p:cNvSpPr>
          <p:nvPr>
            <p:ph idx="1"/>
          </p:nvPr>
        </p:nvSpPr>
        <p:spPr>
          <a:xfrm>
            <a:off x="628650" y="1556792"/>
            <a:ext cx="7886700" cy="4351338"/>
          </a:xfrm>
        </p:spPr>
        <p:txBody>
          <a:bodyPr>
            <a:noAutofit/>
          </a:bodyPr>
          <a:lstStyle/>
          <a:p>
            <a:pPr algn="just">
              <a:lnSpc>
                <a:spcPct val="150000"/>
              </a:lnSpc>
            </a:pPr>
            <a:r>
              <a:rPr lang="en-US" sz="2400" dirty="0">
                <a:latin typeface="Nyala" panose="02000504070300020003" pitchFamily="2" charset="0"/>
              </a:rPr>
              <a:t>Creature Communication is an End2End Strategic Solution Provider which engages with a plethora of businesses from corporate, local SMEs to Non-Profit organizations and from digital to traditional and institutional arrangements – having a wide array of clients across Bangladesh</a:t>
            </a:r>
            <a:r>
              <a:rPr lang="en-US" sz="2400" dirty="0" smtClean="0">
                <a:latin typeface="Nyala" panose="02000504070300020003" pitchFamily="2" charset="0"/>
              </a:rPr>
              <a:t>.</a:t>
            </a:r>
            <a:endParaRPr lang="en-US" sz="2400" dirty="0">
              <a:latin typeface="Nyala" panose="02000504070300020003" pitchFamily="2" charset="0"/>
            </a:endParaRPr>
          </a:p>
        </p:txBody>
      </p:sp>
    </p:spTree>
    <p:extLst>
      <p:ext uri="{BB962C8B-B14F-4D97-AF65-F5344CB8AC3E}">
        <p14:creationId xmlns:p14="http://schemas.microsoft.com/office/powerpoint/2010/main" val="3757744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ln w="0"/>
                <a:solidFill>
                  <a:schemeClr val="accent1"/>
                </a:solidFill>
                <a:latin typeface="Nyala" panose="02000504070300020003" pitchFamily="2" charset="0"/>
              </a:rPr>
              <a:t>WHAT WE BELIEVE IN</a:t>
            </a:r>
          </a:p>
        </p:txBody>
      </p:sp>
      <p:sp>
        <p:nvSpPr>
          <p:cNvPr id="3" name="Content Placeholder 2"/>
          <p:cNvSpPr>
            <a:spLocks noGrp="1"/>
          </p:cNvSpPr>
          <p:nvPr>
            <p:ph idx="1"/>
          </p:nvPr>
        </p:nvSpPr>
        <p:spPr>
          <a:xfrm>
            <a:off x="628650" y="1556792"/>
            <a:ext cx="7886700" cy="4351338"/>
          </a:xfrm>
        </p:spPr>
        <p:txBody>
          <a:bodyPr>
            <a:noAutofit/>
          </a:bodyPr>
          <a:lstStyle/>
          <a:p>
            <a:pPr algn="just">
              <a:lnSpc>
                <a:spcPct val="100000"/>
              </a:lnSpc>
            </a:pPr>
            <a:r>
              <a:rPr lang="en-US" sz="2400" dirty="0">
                <a:latin typeface="Nyala" panose="02000504070300020003" pitchFamily="2" charset="0"/>
                <a:cs typeface="Times New Roman" pitchFamily="18" charset="0"/>
              </a:rPr>
              <a:t>We develop communication strategies, based on </a:t>
            </a:r>
            <a:r>
              <a:rPr lang="en-US" sz="2400" dirty="0">
                <a:solidFill>
                  <a:srgbClr val="FF6600"/>
                </a:solidFill>
                <a:latin typeface="Nyala" panose="02000504070300020003" pitchFamily="2" charset="0"/>
                <a:cs typeface="Times New Roman" pitchFamily="18" charset="0"/>
              </a:rPr>
              <a:t>insights. </a:t>
            </a:r>
          </a:p>
          <a:p>
            <a:pPr algn="just">
              <a:lnSpc>
                <a:spcPct val="100000"/>
              </a:lnSpc>
            </a:pPr>
            <a:r>
              <a:rPr lang="en-US" sz="2400" dirty="0" smtClean="0">
                <a:latin typeface="Nyala" panose="02000504070300020003" pitchFamily="2" charset="0"/>
                <a:cs typeface="Times New Roman" pitchFamily="18" charset="0"/>
              </a:rPr>
              <a:t>Insights </a:t>
            </a:r>
            <a:r>
              <a:rPr lang="en-US" sz="2400" dirty="0">
                <a:latin typeface="Nyala" panose="02000504070300020003" pitchFamily="2" charset="0"/>
                <a:cs typeface="Times New Roman" pitchFamily="18" charset="0"/>
              </a:rPr>
              <a:t>lead us to come up with creative expressions that grab </a:t>
            </a:r>
            <a:r>
              <a:rPr lang="en-US" sz="2400" dirty="0">
                <a:solidFill>
                  <a:srgbClr val="FF6600"/>
                </a:solidFill>
                <a:latin typeface="Nyala" panose="02000504070300020003" pitchFamily="2" charset="0"/>
                <a:cs typeface="Times New Roman" pitchFamily="18" charset="0"/>
              </a:rPr>
              <a:t>attention.</a:t>
            </a:r>
          </a:p>
          <a:p>
            <a:pPr algn="just">
              <a:lnSpc>
                <a:spcPct val="100000"/>
              </a:lnSpc>
            </a:pPr>
            <a:r>
              <a:rPr lang="en-US" sz="2400" dirty="0" smtClean="0">
                <a:latin typeface="Nyala" panose="02000504070300020003" pitchFamily="2" charset="0"/>
                <a:cs typeface="Times New Roman" pitchFamily="18" charset="0"/>
              </a:rPr>
              <a:t>We define communication </a:t>
            </a:r>
            <a:r>
              <a:rPr lang="en-US" sz="2400" dirty="0">
                <a:latin typeface="Nyala" panose="02000504070300020003" pitchFamily="2" charset="0"/>
                <a:cs typeface="Times New Roman" pitchFamily="18" charset="0"/>
              </a:rPr>
              <a:t>excellence by the yardstick of </a:t>
            </a:r>
            <a:r>
              <a:rPr lang="en-US" sz="2400" dirty="0">
                <a:solidFill>
                  <a:srgbClr val="FF6600"/>
                </a:solidFill>
                <a:latin typeface="Nyala" panose="02000504070300020003" pitchFamily="2" charset="0"/>
                <a:cs typeface="Times New Roman" pitchFamily="18" charset="0"/>
              </a:rPr>
              <a:t>effectiveness</a:t>
            </a:r>
            <a:r>
              <a:rPr lang="en-US" sz="2400" dirty="0">
                <a:latin typeface="Nyala" panose="02000504070300020003" pitchFamily="2" charset="0"/>
                <a:cs typeface="Times New Roman" pitchFamily="18" charset="0"/>
              </a:rPr>
              <a:t> and </a:t>
            </a:r>
            <a:r>
              <a:rPr lang="en-US" sz="2400" dirty="0">
                <a:solidFill>
                  <a:srgbClr val="FF6600"/>
                </a:solidFill>
                <a:latin typeface="Nyala" panose="02000504070300020003" pitchFamily="2" charset="0"/>
                <a:cs typeface="Times New Roman" pitchFamily="18" charset="0"/>
              </a:rPr>
              <a:t>memorability.</a:t>
            </a:r>
          </a:p>
          <a:p>
            <a:pPr algn="just">
              <a:lnSpc>
                <a:spcPct val="100000"/>
              </a:lnSpc>
            </a:pPr>
            <a:r>
              <a:rPr lang="en-US" sz="2400" dirty="0" smtClean="0">
                <a:latin typeface="Nyala" panose="02000504070300020003" pitchFamily="2" charset="0"/>
                <a:cs typeface="Times New Roman" pitchFamily="18" charset="0"/>
              </a:rPr>
              <a:t>While </a:t>
            </a:r>
            <a:r>
              <a:rPr lang="en-US" sz="2400" dirty="0">
                <a:solidFill>
                  <a:srgbClr val="FF6600"/>
                </a:solidFill>
                <a:latin typeface="Nyala" panose="02000504070300020003" pitchFamily="2" charset="0"/>
                <a:cs typeface="Times New Roman" pitchFamily="18" charset="0"/>
              </a:rPr>
              <a:t>effectiveness </a:t>
            </a:r>
            <a:r>
              <a:rPr lang="en-US" sz="2400" dirty="0">
                <a:latin typeface="Nyala" panose="02000504070300020003" pitchFamily="2" charset="0"/>
                <a:cs typeface="Times New Roman" pitchFamily="18" charset="0"/>
              </a:rPr>
              <a:t>addresses the quantitative aspect of a brand’s business, </a:t>
            </a:r>
            <a:r>
              <a:rPr lang="en-US" sz="2400" dirty="0">
                <a:solidFill>
                  <a:srgbClr val="FF6600"/>
                </a:solidFill>
                <a:latin typeface="Nyala" panose="02000504070300020003" pitchFamily="2" charset="0"/>
                <a:cs typeface="Times New Roman" pitchFamily="18" charset="0"/>
              </a:rPr>
              <a:t>memorability </a:t>
            </a:r>
            <a:r>
              <a:rPr lang="en-US" sz="2400" dirty="0" smtClean="0">
                <a:latin typeface="Nyala" panose="02000504070300020003" pitchFamily="2" charset="0"/>
                <a:cs typeface="Times New Roman" pitchFamily="18" charset="0"/>
              </a:rPr>
              <a:t>works to </a:t>
            </a:r>
            <a:r>
              <a:rPr lang="en-US" sz="2400" dirty="0">
                <a:latin typeface="Nyala" panose="02000504070300020003" pitchFamily="2" charset="0"/>
                <a:cs typeface="Times New Roman" pitchFamily="18" charset="0"/>
              </a:rPr>
              <a:t>create a positive imprint in the heart and mind space of the intended TA</a:t>
            </a:r>
            <a:r>
              <a:rPr lang="en-US" sz="2400" dirty="0" smtClean="0">
                <a:latin typeface="Nyala" panose="02000504070300020003" pitchFamily="2" charset="0"/>
                <a:cs typeface="Times New Roman" pitchFamily="18" charset="0"/>
              </a:rPr>
              <a:t>.</a:t>
            </a:r>
            <a:endParaRPr lang="en-US" sz="2400" dirty="0">
              <a:latin typeface="Nyala" panose="02000504070300020003" pitchFamily="2" charset="0"/>
              <a:cs typeface="Times New Roman" pitchFamily="18" charset="0"/>
            </a:endParaRPr>
          </a:p>
        </p:txBody>
      </p:sp>
    </p:spTree>
    <p:extLst>
      <p:ext uri="{BB962C8B-B14F-4D97-AF65-F5344CB8AC3E}">
        <p14:creationId xmlns:p14="http://schemas.microsoft.com/office/powerpoint/2010/main" val="403215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ln w="0"/>
                <a:solidFill>
                  <a:schemeClr val="accent1"/>
                </a:solidFill>
                <a:latin typeface="Nyala" panose="02000504070300020003" pitchFamily="2" charset="0"/>
              </a:rPr>
              <a:t>WHAT WE </a:t>
            </a:r>
            <a:r>
              <a:rPr lang="en-US" sz="4000" dirty="0" smtClean="0">
                <a:ln w="0"/>
                <a:solidFill>
                  <a:schemeClr val="accent1"/>
                </a:solidFill>
                <a:latin typeface="Nyala" panose="02000504070300020003" pitchFamily="2" charset="0"/>
              </a:rPr>
              <a:t>DELIVER</a:t>
            </a:r>
            <a:endParaRPr lang="en-US" sz="4000" dirty="0">
              <a:ln w="0"/>
              <a:solidFill>
                <a:schemeClr val="accent1"/>
              </a:solidFill>
              <a:latin typeface="Nyala" panose="02000504070300020003" pitchFamily="2" charset="0"/>
            </a:endParaRPr>
          </a:p>
        </p:txBody>
      </p:sp>
      <p:pic>
        <p:nvPicPr>
          <p:cNvPr id="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60575" y="2050182"/>
            <a:ext cx="4818063"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33600" y="4833775"/>
            <a:ext cx="4841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b="1" dirty="0">
                <a:solidFill>
                  <a:srgbClr val="FF9900"/>
                </a:solidFill>
                <a:latin typeface="Nyala" panose="02000504070300020003" pitchFamily="2" charset="0"/>
              </a:rPr>
              <a:t> </a:t>
            </a:r>
          </a:p>
          <a:p>
            <a:pPr algn="ctr" eaLnBrk="1" hangingPunct="1"/>
            <a:r>
              <a:rPr lang="en-US" b="1" dirty="0">
                <a:solidFill>
                  <a:srgbClr val="FF9900"/>
                </a:solidFill>
                <a:latin typeface="Nyala" panose="02000504070300020003" pitchFamily="2" charset="0"/>
              </a:rPr>
              <a:t>IDEAS THAT </a:t>
            </a:r>
            <a:r>
              <a:rPr lang="en-US" b="1" dirty="0" smtClean="0">
                <a:solidFill>
                  <a:srgbClr val="FF9900"/>
                </a:solidFill>
                <a:latin typeface="Nyala" panose="02000504070300020003" pitchFamily="2" charset="0"/>
              </a:rPr>
              <a:t>STAND OUT </a:t>
            </a:r>
            <a:r>
              <a:rPr lang="en-US" b="1" dirty="0">
                <a:solidFill>
                  <a:srgbClr val="FF9900"/>
                </a:solidFill>
                <a:latin typeface="Nyala" panose="02000504070300020003" pitchFamily="2" charset="0"/>
              </a:rPr>
              <a:t>IN A CROWD</a:t>
            </a:r>
          </a:p>
        </p:txBody>
      </p:sp>
      <p:pic>
        <p:nvPicPr>
          <p:cNvPr id="6" name="Picture 5"/>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2902743" y="1908895"/>
            <a:ext cx="3338513"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4"/>
          <p:cNvSpPr txBox="1">
            <a:spLocks noChangeArrowheads="1"/>
          </p:cNvSpPr>
          <p:nvPr/>
        </p:nvSpPr>
        <p:spPr bwMode="auto">
          <a:xfrm>
            <a:off x="3855058" y="1758856"/>
            <a:ext cx="1433884" cy="406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err="1" smtClean="0">
                <a:solidFill>
                  <a:schemeClr val="bg1"/>
                </a:solidFill>
                <a:latin typeface="Nyala" panose="02000504070300020003" pitchFamily="2" charset="0"/>
              </a:rPr>
              <a:t>Shohel</a:t>
            </a:r>
            <a:r>
              <a:rPr lang="en-US" sz="1000" dirty="0" smtClean="0">
                <a:solidFill>
                  <a:schemeClr val="bg1"/>
                </a:solidFill>
                <a:latin typeface="Nyala" panose="02000504070300020003" pitchFamily="2" charset="0"/>
              </a:rPr>
              <a:t> Choudhury</a:t>
            </a:r>
            <a:endParaRPr lang="en-US" sz="1000" dirty="0">
              <a:solidFill>
                <a:schemeClr val="bg1"/>
              </a:solidFill>
              <a:latin typeface="Nyala" panose="02000504070300020003" pitchFamily="2" charset="0"/>
            </a:endParaRPr>
          </a:p>
          <a:p>
            <a:pPr algn="ctr"/>
            <a:r>
              <a:rPr lang="en-US" sz="1000" dirty="0" smtClean="0">
                <a:solidFill>
                  <a:schemeClr val="bg1"/>
                </a:solidFill>
                <a:latin typeface="Nyala" panose="02000504070300020003" pitchFamily="2" charset="0"/>
              </a:rPr>
              <a:t>CEO</a:t>
            </a:r>
            <a:endParaRPr lang="en-US" sz="1000" dirty="0">
              <a:solidFill>
                <a:schemeClr val="bg1"/>
              </a:solidFill>
              <a:latin typeface="Nyala" panose="02000504070300020003" pitchFamily="2" charset="0"/>
            </a:endParaRPr>
          </a:p>
        </p:txBody>
      </p:sp>
      <p:sp>
        <p:nvSpPr>
          <p:cNvPr id="16" name="Text Box 26"/>
          <p:cNvSpPr txBox="1">
            <a:spLocks noChangeArrowheads="1"/>
          </p:cNvSpPr>
          <p:nvPr/>
        </p:nvSpPr>
        <p:spPr bwMode="auto">
          <a:xfrm>
            <a:off x="1407525" y="3761518"/>
            <a:ext cx="1158811" cy="4413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err="1" smtClean="0">
                <a:solidFill>
                  <a:schemeClr val="bg1"/>
                </a:solidFill>
                <a:latin typeface="Nyala" panose="02000504070300020003" pitchFamily="2" charset="0"/>
              </a:rPr>
              <a:t>Uzzal</a:t>
            </a:r>
            <a:r>
              <a:rPr lang="en-US" sz="1000" dirty="0" smtClean="0">
                <a:solidFill>
                  <a:schemeClr val="bg1"/>
                </a:solidFill>
                <a:latin typeface="Nyala" panose="02000504070300020003" pitchFamily="2" charset="0"/>
              </a:rPr>
              <a:t> </a:t>
            </a:r>
            <a:r>
              <a:rPr lang="en-US" sz="1000" dirty="0" err="1" smtClean="0">
                <a:solidFill>
                  <a:schemeClr val="bg1"/>
                </a:solidFill>
                <a:latin typeface="Nyala" panose="02000504070300020003" pitchFamily="2" charset="0"/>
              </a:rPr>
              <a:t>Ahmmed</a:t>
            </a:r>
            <a:endParaRPr lang="en-US" sz="1000" dirty="0">
              <a:solidFill>
                <a:schemeClr val="bg1"/>
              </a:solidFill>
              <a:latin typeface="Nyala" panose="02000504070300020003" pitchFamily="2" charset="0"/>
            </a:endParaRPr>
          </a:p>
          <a:p>
            <a:pPr algn="ctr"/>
            <a:r>
              <a:rPr lang="en-US" sz="1000" dirty="0" smtClean="0">
                <a:solidFill>
                  <a:schemeClr val="bg1"/>
                </a:solidFill>
                <a:latin typeface="Nyala" panose="02000504070300020003" pitchFamily="2" charset="0"/>
              </a:rPr>
              <a:t>Head of Business</a:t>
            </a:r>
            <a:endParaRPr lang="en-US" sz="1000" dirty="0">
              <a:solidFill>
                <a:schemeClr val="bg1"/>
              </a:solidFill>
              <a:latin typeface="Nyala" panose="02000504070300020003" pitchFamily="2" charset="0"/>
            </a:endParaRPr>
          </a:p>
        </p:txBody>
      </p:sp>
      <p:sp>
        <p:nvSpPr>
          <p:cNvPr id="17" name="Text Box 28"/>
          <p:cNvSpPr txBox="1">
            <a:spLocks noChangeArrowheads="1"/>
          </p:cNvSpPr>
          <p:nvPr/>
        </p:nvSpPr>
        <p:spPr bwMode="auto">
          <a:xfrm>
            <a:off x="3923929" y="5856533"/>
            <a:ext cx="1288152" cy="3629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err="1" smtClean="0">
                <a:solidFill>
                  <a:schemeClr val="bg1"/>
                </a:solidFill>
                <a:latin typeface="Nyala" panose="02000504070300020003" pitchFamily="2" charset="0"/>
              </a:rPr>
              <a:t>Sumya</a:t>
            </a:r>
            <a:r>
              <a:rPr lang="en-US" sz="1000" dirty="0" smtClean="0">
                <a:solidFill>
                  <a:schemeClr val="bg1"/>
                </a:solidFill>
                <a:latin typeface="Nyala" panose="02000504070300020003" pitchFamily="2" charset="0"/>
              </a:rPr>
              <a:t> </a:t>
            </a:r>
            <a:r>
              <a:rPr lang="en-US" sz="1000" dirty="0" err="1" smtClean="0">
                <a:solidFill>
                  <a:schemeClr val="bg1"/>
                </a:solidFill>
                <a:latin typeface="Nyala" panose="02000504070300020003" pitchFamily="2" charset="0"/>
              </a:rPr>
              <a:t>Binta</a:t>
            </a:r>
            <a:r>
              <a:rPr lang="en-US" sz="1000" dirty="0" smtClean="0">
                <a:solidFill>
                  <a:schemeClr val="bg1"/>
                </a:solidFill>
                <a:latin typeface="Nyala" panose="02000504070300020003" pitchFamily="2" charset="0"/>
              </a:rPr>
              <a:t> </a:t>
            </a:r>
            <a:r>
              <a:rPr lang="en-US" sz="1000" dirty="0" err="1" smtClean="0">
                <a:solidFill>
                  <a:schemeClr val="bg1"/>
                </a:solidFill>
                <a:latin typeface="Nyala" panose="02000504070300020003" pitchFamily="2" charset="0"/>
              </a:rPr>
              <a:t>Alam</a:t>
            </a:r>
            <a:endParaRPr lang="en-US" sz="1000" dirty="0">
              <a:solidFill>
                <a:schemeClr val="bg1"/>
              </a:solidFill>
              <a:latin typeface="Nyala" panose="02000504070300020003" pitchFamily="2" charset="0"/>
            </a:endParaRPr>
          </a:p>
          <a:p>
            <a:pPr algn="ctr"/>
            <a:r>
              <a:rPr lang="en-US" sz="1000" dirty="0" smtClean="0">
                <a:solidFill>
                  <a:schemeClr val="bg1"/>
                </a:solidFill>
                <a:latin typeface="Nyala" panose="02000504070300020003" pitchFamily="2" charset="0"/>
              </a:rPr>
              <a:t>Executive, Client Service</a:t>
            </a:r>
            <a:endParaRPr lang="en-US" sz="1000" dirty="0">
              <a:solidFill>
                <a:schemeClr val="bg1"/>
              </a:solidFill>
              <a:latin typeface="Nyala" panose="02000504070300020003" pitchFamily="2" charset="0"/>
            </a:endParaRPr>
          </a:p>
        </p:txBody>
      </p:sp>
      <p:sp>
        <p:nvSpPr>
          <p:cNvPr id="25" name="Text Box 28"/>
          <p:cNvSpPr txBox="1">
            <a:spLocks noChangeArrowheads="1"/>
          </p:cNvSpPr>
          <p:nvPr/>
        </p:nvSpPr>
        <p:spPr bwMode="auto">
          <a:xfrm>
            <a:off x="6418272" y="3796462"/>
            <a:ext cx="1466096" cy="4349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smtClean="0">
                <a:solidFill>
                  <a:schemeClr val="bg1"/>
                </a:solidFill>
                <a:latin typeface="Nyala" panose="02000504070300020003" pitchFamily="2" charset="0"/>
              </a:rPr>
              <a:t>Rahim </a:t>
            </a:r>
            <a:r>
              <a:rPr lang="en-US" sz="1000" dirty="0" err="1" smtClean="0">
                <a:solidFill>
                  <a:schemeClr val="bg1"/>
                </a:solidFill>
                <a:latin typeface="Nyala" panose="02000504070300020003" pitchFamily="2" charset="0"/>
              </a:rPr>
              <a:t>Sarwar</a:t>
            </a:r>
            <a:endParaRPr lang="en-US" sz="1000" dirty="0">
              <a:solidFill>
                <a:schemeClr val="bg1"/>
              </a:solidFill>
              <a:latin typeface="Nyala" panose="02000504070300020003" pitchFamily="2" charset="0"/>
            </a:endParaRPr>
          </a:p>
          <a:p>
            <a:pPr algn="ctr"/>
            <a:r>
              <a:rPr lang="en-US" sz="1000" dirty="0" smtClean="0">
                <a:solidFill>
                  <a:schemeClr val="bg1"/>
                </a:solidFill>
                <a:latin typeface="Nyala" panose="02000504070300020003" pitchFamily="2" charset="0"/>
              </a:rPr>
              <a:t>Head of Operations</a:t>
            </a:r>
            <a:endParaRPr lang="en-US" sz="1000" dirty="0">
              <a:solidFill>
                <a:schemeClr val="bg1"/>
              </a:solidFill>
              <a:latin typeface="Nyala" panose="02000504070300020003"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62" b="5322"/>
          <a:stretch/>
        </p:blipFill>
        <p:spPr>
          <a:xfrm>
            <a:off x="6418272" y="2348880"/>
            <a:ext cx="1466096" cy="1371600"/>
          </a:xfrm>
          <a:prstGeom prst="rect">
            <a:avLst/>
          </a:prstGeom>
          <a:ln w="3175">
            <a:solidFill>
              <a:schemeClr val="tx1"/>
            </a:solidFill>
          </a:ln>
        </p:spPr>
      </p:pic>
      <p:sp>
        <p:nvSpPr>
          <p:cNvPr id="29" name="Text Box 28"/>
          <p:cNvSpPr txBox="1">
            <a:spLocks noChangeArrowheads="1"/>
          </p:cNvSpPr>
          <p:nvPr/>
        </p:nvSpPr>
        <p:spPr bwMode="auto">
          <a:xfrm>
            <a:off x="3919538" y="3796462"/>
            <a:ext cx="1312338" cy="4349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a:solidFill>
                  <a:schemeClr val="bg1"/>
                </a:solidFill>
                <a:latin typeface="Nyala" panose="02000504070300020003" pitchFamily="2" charset="0"/>
              </a:rPr>
              <a:t>Abdul Wahed</a:t>
            </a:r>
          </a:p>
          <a:p>
            <a:pPr algn="ctr"/>
            <a:r>
              <a:rPr lang="en-US" sz="1000" dirty="0">
                <a:solidFill>
                  <a:schemeClr val="bg1"/>
                </a:solidFill>
                <a:latin typeface="Nyala" panose="02000504070300020003" pitchFamily="2" charset="0"/>
              </a:rPr>
              <a:t>Head of Strategy</a:t>
            </a:r>
          </a:p>
        </p:txBody>
      </p:sp>
      <p:sp>
        <p:nvSpPr>
          <p:cNvPr id="32" name="Text Box 28"/>
          <p:cNvSpPr txBox="1">
            <a:spLocks noChangeArrowheads="1"/>
          </p:cNvSpPr>
          <p:nvPr/>
        </p:nvSpPr>
        <p:spPr bwMode="auto">
          <a:xfrm>
            <a:off x="2203711" y="5874345"/>
            <a:ext cx="1274901" cy="3629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err="1" smtClean="0">
                <a:solidFill>
                  <a:schemeClr val="bg1"/>
                </a:solidFill>
                <a:latin typeface="Nyala" panose="02000504070300020003" pitchFamily="2" charset="0"/>
              </a:rPr>
              <a:t>Mushfiqur</a:t>
            </a:r>
            <a:r>
              <a:rPr lang="en-US" sz="1000" dirty="0" smtClean="0">
                <a:solidFill>
                  <a:schemeClr val="bg1"/>
                </a:solidFill>
                <a:latin typeface="Nyala" panose="02000504070300020003" pitchFamily="2" charset="0"/>
              </a:rPr>
              <a:t> Rahman</a:t>
            </a:r>
            <a:endParaRPr lang="en-US" sz="1000" dirty="0">
              <a:solidFill>
                <a:schemeClr val="bg1"/>
              </a:solidFill>
              <a:latin typeface="Nyala" panose="02000504070300020003" pitchFamily="2" charset="0"/>
            </a:endParaRPr>
          </a:p>
          <a:p>
            <a:pPr algn="ctr"/>
            <a:r>
              <a:rPr lang="en-US" sz="1000" dirty="0" smtClean="0">
                <a:solidFill>
                  <a:schemeClr val="bg1"/>
                </a:solidFill>
                <a:latin typeface="Nyala" panose="02000504070300020003" pitchFamily="2" charset="0"/>
              </a:rPr>
              <a:t>Executive, Client Service</a:t>
            </a:r>
            <a:endParaRPr lang="en-US" sz="1000" dirty="0">
              <a:solidFill>
                <a:schemeClr val="bg1"/>
              </a:solidFill>
              <a:latin typeface="Nyala" panose="02000504070300020003" pitchFamily="2" charset="0"/>
            </a:endParaRPr>
          </a:p>
        </p:txBody>
      </p:sp>
      <p:sp>
        <p:nvSpPr>
          <p:cNvPr id="33" name="Text Box 28"/>
          <p:cNvSpPr txBox="1">
            <a:spLocks noChangeArrowheads="1"/>
          </p:cNvSpPr>
          <p:nvPr/>
        </p:nvSpPr>
        <p:spPr bwMode="auto">
          <a:xfrm>
            <a:off x="5748542" y="5856533"/>
            <a:ext cx="1276811" cy="3629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smtClean="0">
                <a:solidFill>
                  <a:schemeClr val="bg1"/>
                </a:solidFill>
                <a:latin typeface="Nyala" panose="02000504070300020003" pitchFamily="2" charset="0"/>
              </a:rPr>
              <a:t>Mohammad </a:t>
            </a:r>
            <a:r>
              <a:rPr lang="en-US" sz="1000" dirty="0" err="1" smtClean="0">
                <a:solidFill>
                  <a:schemeClr val="bg1"/>
                </a:solidFill>
                <a:latin typeface="Nyala" panose="02000504070300020003" pitchFamily="2" charset="0"/>
              </a:rPr>
              <a:t>Hasan</a:t>
            </a:r>
            <a:endParaRPr lang="en-US" sz="1000" dirty="0">
              <a:solidFill>
                <a:schemeClr val="bg1"/>
              </a:solidFill>
              <a:latin typeface="Nyala" panose="02000504070300020003" pitchFamily="2" charset="0"/>
            </a:endParaRPr>
          </a:p>
          <a:p>
            <a:pPr algn="ctr"/>
            <a:r>
              <a:rPr lang="en-US" sz="1000" dirty="0" smtClean="0">
                <a:solidFill>
                  <a:schemeClr val="bg1"/>
                </a:solidFill>
                <a:latin typeface="Nyala" panose="02000504070300020003" pitchFamily="2" charset="0"/>
              </a:rPr>
              <a:t>Executive, Client Service</a:t>
            </a:r>
            <a:endParaRPr lang="en-US" sz="1000" dirty="0">
              <a:solidFill>
                <a:schemeClr val="bg1"/>
              </a:solidFill>
              <a:latin typeface="Nyala" panose="02000504070300020003" pitchFamily="2"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9192" y="4433664"/>
            <a:ext cx="1095423" cy="1371600"/>
          </a:xfrm>
          <a:prstGeom prst="rect">
            <a:avLst/>
          </a:prstGeom>
          <a:ln w="3175">
            <a:solidFill>
              <a:schemeClr val="tx1"/>
            </a:solidFill>
          </a:ln>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3450" y="4432461"/>
            <a:ext cx="1095424" cy="1371600"/>
          </a:xfrm>
          <a:prstGeom prst="rect">
            <a:avLst/>
          </a:prstGeom>
          <a:ln w="3175">
            <a:solidFill>
              <a:schemeClr val="tx1"/>
            </a:solidFill>
          </a:ln>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763" y="2348880"/>
            <a:ext cx="1318474" cy="1371600"/>
          </a:xfrm>
          <a:prstGeom prst="rect">
            <a:avLst/>
          </a:prstGeom>
          <a:ln w="3175">
            <a:solidFill>
              <a:schemeClr val="tx1"/>
            </a:solidFill>
          </a:ln>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3892" y="4463329"/>
            <a:ext cx="1268188" cy="1280160"/>
          </a:xfrm>
          <a:prstGeom prst="rect">
            <a:avLst/>
          </a:prstGeom>
          <a:ln w="3175">
            <a:solidFill>
              <a:schemeClr val="tx1"/>
            </a:solidFill>
          </a:ln>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2718" y="4457068"/>
            <a:ext cx="1280160" cy="1280160"/>
          </a:xfrm>
          <a:prstGeom prst="rect">
            <a:avLst/>
          </a:prstGeom>
          <a:ln w="6350">
            <a:solidFill>
              <a:schemeClr val="tx1"/>
            </a:solidFill>
          </a:ln>
        </p:spPr>
      </p:pic>
      <p:sp>
        <p:nvSpPr>
          <p:cNvPr id="43" name="Text Box 28"/>
          <p:cNvSpPr txBox="1">
            <a:spLocks noChangeArrowheads="1"/>
          </p:cNvSpPr>
          <p:nvPr/>
        </p:nvSpPr>
        <p:spPr bwMode="auto">
          <a:xfrm>
            <a:off x="541227" y="5854170"/>
            <a:ext cx="1276811" cy="3629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err="1" smtClean="0">
                <a:solidFill>
                  <a:schemeClr val="bg1"/>
                </a:solidFill>
                <a:latin typeface="Nyala" panose="02000504070300020003" pitchFamily="2" charset="0"/>
              </a:rPr>
              <a:t>Abdur</a:t>
            </a:r>
            <a:r>
              <a:rPr lang="en-US" sz="1000" dirty="0" smtClean="0">
                <a:solidFill>
                  <a:schemeClr val="bg1"/>
                </a:solidFill>
                <a:latin typeface="Nyala" panose="02000504070300020003" pitchFamily="2" charset="0"/>
              </a:rPr>
              <a:t> </a:t>
            </a:r>
            <a:r>
              <a:rPr lang="en-US" sz="1000" dirty="0" err="1" smtClean="0">
                <a:solidFill>
                  <a:schemeClr val="bg1"/>
                </a:solidFill>
                <a:latin typeface="Nyala" panose="02000504070300020003" pitchFamily="2" charset="0"/>
              </a:rPr>
              <a:t>Razzak</a:t>
            </a:r>
            <a:endParaRPr lang="en-US" sz="1000" dirty="0">
              <a:solidFill>
                <a:schemeClr val="bg1"/>
              </a:solidFill>
              <a:latin typeface="Nyala" panose="02000504070300020003" pitchFamily="2" charset="0"/>
            </a:endParaRPr>
          </a:p>
          <a:p>
            <a:pPr algn="ctr"/>
            <a:r>
              <a:rPr lang="en-US" sz="1000" dirty="0" smtClean="0">
                <a:solidFill>
                  <a:schemeClr val="bg1"/>
                </a:solidFill>
                <a:latin typeface="Nyala" panose="02000504070300020003" pitchFamily="2" charset="0"/>
              </a:rPr>
              <a:t>Manager, Accounts</a:t>
            </a:r>
            <a:endParaRPr lang="en-US" sz="1000" dirty="0">
              <a:solidFill>
                <a:schemeClr val="bg1"/>
              </a:solidFill>
              <a:latin typeface="Nyala" panose="02000504070300020003" pitchFamily="2" charset="0"/>
            </a:endParaRPr>
          </a:p>
        </p:txBody>
      </p:sp>
      <p:sp>
        <p:nvSpPr>
          <p:cNvPr id="44" name="Text Box 28"/>
          <p:cNvSpPr txBox="1">
            <a:spLocks noChangeArrowheads="1"/>
          </p:cNvSpPr>
          <p:nvPr/>
        </p:nvSpPr>
        <p:spPr bwMode="auto">
          <a:xfrm>
            <a:off x="7188702" y="5856533"/>
            <a:ext cx="1514733" cy="3629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000" dirty="0" smtClean="0">
                <a:solidFill>
                  <a:schemeClr val="bg1"/>
                </a:solidFill>
                <a:latin typeface="Nyala" panose="02000504070300020003" pitchFamily="2" charset="0"/>
              </a:rPr>
              <a:t>Md. </a:t>
            </a:r>
            <a:r>
              <a:rPr lang="en-US" sz="1000" dirty="0" err="1" smtClean="0">
                <a:solidFill>
                  <a:schemeClr val="bg1"/>
                </a:solidFill>
                <a:latin typeface="Nyala" panose="02000504070300020003" pitchFamily="2" charset="0"/>
              </a:rPr>
              <a:t>Moyazzem</a:t>
            </a:r>
            <a:r>
              <a:rPr lang="en-US" sz="1000" dirty="0" smtClean="0">
                <a:solidFill>
                  <a:schemeClr val="bg1"/>
                </a:solidFill>
                <a:latin typeface="Nyala" panose="02000504070300020003" pitchFamily="2" charset="0"/>
              </a:rPr>
              <a:t> </a:t>
            </a:r>
            <a:endParaRPr lang="en-US" sz="1000" dirty="0">
              <a:solidFill>
                <a:schemeClr val="bg1"/>
              </a:solidFill>
              <a:latin typeface="Nyala" panose="02000504070300020003" pitchFamily="2" charset="0"/>
            </a:endParaRPr>
          </a:p>
          <a:p>
            <a:pPr algn="ctr"/>
            <a:r>
              <a:rPr lang="en-US" sz="1000" dirty="0" smtClean="0">
                <a:solidFill>
                  <a:schemeClr val="bg1"/>
                </a:solidFill>
                <a:latin typeface="Nyala" panose="02000504070300020003" pitchFamily="2" charset="0"/>
              </a:rPr>
              <a:t>Executive, Office Operations</a:t>
            </a:r>
            <a:endParaRPr lang="en-US" sz="1000" dirty="0">
              <a:solidFill>
                <a:schemeClr val="bg1"/>
              </a:solidFill>
              <a:latin typeface="Nyala" panose="02000504070300020003" pitchFamily="2" charset="0"/>
            </a:endParaRPr>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552" y="4434396"/>
            <a:ext cx="1280160" cy="1280160"/>
          </a:xfrm>
          <a:prstGeom prst="rect">
            <a:avLst/>
          </a:prstGeom>
          <a:ln w="3175">
            <a:solidFill>
              <a:schemeClr val="tx1"/>
            </a:solidFill>
          </a:ln>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48680" y="2405562"/>
            <a:ext cx="1280160" cy="1280160"/>
          </a:xfrm>
          <a:prstGeom prst="rect">
            <a:avLst/>
          </a:prstGeom>
          <a:ln w="3175">
            <a:solidFill>
              <a:schemeClr val="tx1"/>
            </a:solidFill>
          </a:ln>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1920" y="402714"/>
            <a:ext cx="1280160" cy="1280160"/>
          </a:xfrm>
          <a:prstGeom prst="rect">
            <a:avLst/>
          </a:prstGeom>
          <a:ln w="3175">
            <a:solidFill>
              <a:schemeClr val="tx1"/>
            </a:solidFill>
          </a:ln>
        </p:spPr>
      </p:pic>
      <p:sp>
        <p:nvSpPr>
          <p:cNvPr id="21" name="Rectangle 2"/>
          <p:cNvSpPr>
            <a:spLocks noChangeArrowheads="1"/>
          </p:cNvSpPr>
          <p:nvPr/>
        </p:nvSpPr>
        <p:spPr bwMode="auto">
          <a:xfrm>
            <a:off x="484538" y="0"/>
            <a:ext cx="2667000" cy="1072480"/>
          </a:xfrm>
          <a:prstGeom prst="rect">
            <a:avLst/>
          </a:prstGeom>
          <a:solidFill>
            <a:schemeClr val="accent1"/>
          </a:solidFill>
          <a:ln>
            <a:noFill/>
          </a:ln>
          <a:extLst/>
        </p:spPr>
        <p:txBody>
          <a:bodyPr wrap="none" anchor="ctr"/>
          <a:lstStyle/>
          <a:p>
            <a:pPr algn="ctr"/>
            <a:endParaRPr lang="en-US">
              <a:solidFill>
                <a:schemeClr val="bg1"/>
              </a:solidFill>
            </a:endParaRPr>
          </a:p>
        </p:txBody>
      </p:sp>
      <p:sp>
        <p:nvSpPr>
          <p:cNvPr id="22" name="Text Box 4"/>
          <p:cNvSpPr txBox="1">
            <a:spLocks noChangeArrowheads="1"/>
          </p:cNvSpPr>
          <p:nvPr/>
        </p:nvSpPr>
        <p:spPr bwMode="auto">
          <a:xfrm>
            <a:off x="960788" y="144016"/>
            <a:ext cx="1790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800" dirty="0">
                <a:solidFill>
                  <a:schemeClr val="bg1"/>
                </a:solidFill>
                <a:latin typeface="Nyala" panose="02000504070300020003" pitchFamily="2" charset="0"/>
                <a:cs typeface="Times New Roman" pitchFamily="18" charset="0"/>
              </a:rPr>
              <a:t>MUSICIANS BEHIND THE CHOIR</a:t>
            </a:r>
          </a:p>
        </p:txBody>
      </p:sp>
    </p:spTree>
    <p:extLst>
      <p:ext uri="{BB962C8B-B14F-4D97-AF65-F5344CB8AC3E}">
        <p14:creationId xmlns:p14="http://schemas.microsoft.com/office/powerpoint/2010/main" val="224559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ln w="0"/>
                <a:solidFill>
                  <a:schemeClr val="accent1"/>
                </a:solidFill>
                <a:latin typeface="Nyala" panose="02000504070300020003" pitchFamily="2" charset="0"/>
              </a:rPr>
              <a:t>WHAT WE DO</a:t>
            </a:r>
            <a:endParaRPr lang="en-US" sz="4000" dirty="0">
              <a:ln w="0"/>
              <a:solidFill>
                <a:schemeClr val="accent1"/>
              </a:solidFill>
              <a:latin typeface="Nyala" panose="02000504070300020003" pitchFamily="2" charset="0"/>
            </a:endParaRPr>
          </a:p>
        </p:txBody>
      </p:sp>
      <p:pic>
        <p:nvPicPr>
          <p:cNvPr id="54"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49508" y="1556792"/>
            <a:ext cx="4644984" cy="459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6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90"/>
                                          </p:val>
                                        </p:tav>
                                        <p:tav tm="100000">
                                          <p:val>
                                            <p:fltVal val="0"/>
                                          </p:val>
                                        </p:tav>
                                      </p:tavLst>
                                    </p:anim>
                                    <p:animEffect transition="in" filter="fade">
                                      <p:cBhvr>
                                        <p:cTn id="1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ln w="0"/>
                <a:solidFill>
                  <a:schemeClr val="accent1"/>
                </a:solidFill>
                <a:latin typeface="Nyala" panose="02000504070300020003" pitchFamily="2" charset="0"/>
              </a:rPr>
              <a:t>OUR SERVICES</a:t>
            </a:r>
            <a:endParaRPr lang="en-US" sz="4000" dirty="0">
              <a:ln w="0"/>
              <a:solidFill>
                <a:schemeClr val="accent1"/>
              </a:solidFill>
              <a:latin typeface="Nyala" panose="02000504070300020003" pitchFamily="2" charset="0"/>
            </a:endParaRPr>
          </a:p>
        </p:txBody>
      </p:sp>
      <p:sp>
        <p:nvSpPr>
          <p:cNvPr id="3" name="Content Placeholder 2"/>
          <p:cNvSpPr>
            <a:spLocks noGrp="1"/>
          </p:cNvSpPr>
          <p:nvPr>
            <p:ph idx="1"/>
          </p:nvPr>
        </p:nvSpPr>
        <p:spPr>
          <a:xfrm>
            <a:off x="628650" y="1556792"/>
            <a:ext cx="7886700" cy="4351338"/>
          </a:xfrm>
        </p:spPr>
        <p:txBody>
          <a:bodyPr>
            <a:noAutofit/>
          </a:bodyPr>
          <a:lstStyle/>
          <a:p>
            <a:pPr algn="just">
              <a:lnSpc>
                <a:spcPct val="100000"/>
              </a:lnSpc>
            </a:pPr>
            <a:r>
              <a:rPr lang="en-US" sz="2800" dirty="0">
                <a:latin typeface="Nyala" panose="02000504070300020003" pitchFamily="2" charset="0"/>
              </a:rPr>
              <a:t>We offer fully </a:t>
            </a:r>
            <a:r>
              <a:rPr lang="en-US" sz="2800" dirty="0" smtClean="0">
                <a:latin typeface="Nyala" panose="02000504070300020003" pitchFamily="2" charset="0"/>
              </a:rPr>
              <a:t>customized </a:t>
            </a:r>
            <a:r>
              <a:rPr lang="en-US" sz="2800" dirty="0">
                <a:latin typeface="Nyala" panose="02000504070300020003" pitchFamily="2" charset="0"/>
              </a:rPr>
              <a:t>and integrated services </a:t>
            </a:r>
            <a:r>
              <a:rPr lang="en-US" sz="2800" dirty="0" smtClean="0">
                <a:latin typeface="Nyala" panose="02000504070300020003" pitchFamily="2" charset="0"/>
              </a:rPr>
              <a:t>in</a:t>
            </a:r>
          </a:p>
          <a:p>
            <a:pPr lvl="1" algn="just">
              <a:lnSpc>
                <a:spcPct val="100000"/>
              </a:lnSpc>
            </a:pPr>
            <a:r>
              <a:rPr lang="en-US" sz="2000" dirty="0" smtClean="0">
                <a:latin typeface="Nyala" panose="02000504070300020003" pitchFamily="2" charset="0"/>
              </a:rPr>
              <a:t>Strategic </a:t>
            </a:r>
            <a:r>
              <a:rPr lang="en-US" sz="2000" dirty="0">
                <a:latin typeface="Nyala" panose="02000504070300020003" pitchFamily="2" charset="0"/>
              </a:rPr>
              <a:t>media planning and buying</a:t>
            </a:r>
          </a:p>
          <a:p>
            <a:pPr lvl="1" algn="just">
              <a:lnSpc>
                <a:spcPct val="100000"/>
              </a:lnSpc>
            </a:pPr>
            <a:r>
              <a:rPr lang="en-US" sz="2000" dirty="0">
                <a:latin typeface="Nyala" panose="02000504070300020003" pitchFamily="2" charset="0"/>
              </a:rPr>
              <a:t>Innovative marketing communications planning &amp; strategy</a:t>
            </a:r>
          </a:p>
          <a:p>
            <a:pPr lvl="1" algn="just">
              <a:lnSpc>
                <a:spcPct val="100000"/>
              </a:lnSpc>
            </a:pPr>
            <a:r>
              <a:rPr lang="en-US" sz="2000" dirty="0">
                <a:latin typeface="Nyala" panose="02000504070300020003" pitchFamily="2" charset="0"/>
              </a:rPr>
              <a:t>Professional media relations &amp; publicity management</a:t>
            </a:r>
          </a:p>
          <a:p>
            <a:pPr lvl="1" algn="just">
              <a:lnSpc>
                <a:spcPct val="100000"/>
              </a:lnSpc>
            </a:pPr>
            <a:r>
              <a:rPr lang="en-US" sz="2000" dirty="0">
                <a:latin typeface="Nyala" panose="02000504070300020003" pitchFamily="2" charset="0"/>
              </a:rPr>
              <a:t>Event plan and management</a:t>
            </a:r>
          </a:p>
          <a:p>
            <a:pPr lvl="1" algn="just">
              <a:lnSpc>
                <a:spcPct val="100000"/>
              </a:lnSpc>
            </a:pPr>
            <a:r>
              <a:rPr lang="en-US" sz="2000" dirty="0">
                <a:latin typeface="Nyala" panose="02000504070300020003" pitchFamily="2" charset="0"/>
              </a:rPr>
              <a:t>Marketing &amp; media training for your team</a:t>
            </a:r>
          </a:p>
          <a:p>
            <a:pPr lvl="1" algn="just">
              <a:lnSpc>
                <a:spcPct val="100000"/>
              </a:lnSpc>
            </a:pPr>
            <a:r>
              <a:rPr lang="en-US" sz="2000" dirty="0">
                <a:latin typeface="Nyala" panose="02000504070300020003" pitchFamily="2" charset="0"/>
              </a:rPr>
              <a:t>Targeted public relations</a:t>
            </a:r>
          </a:p>
          <a:p>
            <a:pPr lvl="1" algn="just">
              <a:lnSpc>
                <a:spcPct val="100000"/>
              </a:lnSpc>
            </a:pPr>
            <a:r>
              <a:rPr lang="en-US" sz="2000" dirty="0">
                <a:latin typeface="Nyala" panose="02000504070300020003" pitchFamily="2" charset="0"/>
              </a:rPr>
              <a:t>Digital Marketing and Communications</a:t>
            </a:r>
          </a:p>
          <a:p>
            <a:pPr lvl="1" algn="just">
              <a:lnSpc>
                <a:spcPct val="100000"/>
              </a:lnSpc>
            </a:pPr>
            <a:r>
              <a:rPr lang="en-US" sz="2000" dirty="0">
                <a:latin typeface="Nyala" panose="02000504070300020003" pitchFamily="2" charset="0"/>
              </a:rPr>
              <a:t>Corporate communication</a:t>
            </a:r>
          </a:p>
          <a:p>
            <a:pPr lvl="1" algn="just">
              <a:lnSpc>
                <a:spcPct val="100000"/>
              </a:lnSpc>
            </a:pPr>
            <a:r>
              <a:rPr lang="en-US" sz="2000" dirty="0">
                <a:latin typeface="Nyala" panose="02000504070300020003" pitchFamily="2" charset="0"/>
              </a:rPr>
              <a:t>Internal communication</a:t>
            </a:r>
          </a:p>
          <a:p>
            <a:pPr lvl="1" algn="just">
              <a:lnSpc>
                <a:spcPct val="100000"/>
              </a:lnSpc>
            </a:pPr>
            <a:r>
              <a:rPr lang="en-US" sz="2000" dirty="0">
                <a:latin typeface="Nyala" panose="02000504070300020003" pitchFamily="2" charset="0"/>
              </a:rPr>
              <a:t>Tools development &amp; production</a:t>
            </a:r>
          </a:p>
        </p:txBody>
      </p:sp>
    </p:spTree>
    <p:extLst>
      <p:ext uri="{BB962C8B-B14F-4D97-AF65-F5344CB8AC3E}">
        <p14:creationId xmlns:p14="http://schemas.microsoft.com/office/powerpoint/2010/main" val="1606545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ln w="0"/>
                <a:solidFill>
                  <a:schemeClr val="accent1"/>
                </a:solidFill>
                <a:latin typeface="Nyala" panose="02000504070300020003" pitchFamily="2" charset="0"/>
              </a:rPr>
              <a:t>OUR WORK SECTIONS</a:t>
            </a:r>
            <a:endParaRPr lang="en-US" sz="4000" dirty="0">
              <a:ln w="0"/>
              <a:solidFill>
                <a:schemeClr val="accent1"/>
              </a:solidFill>
              <a:latin typeface="Nyala" panose="02000504070300020003" pitchFamily="2" charset="0"/>
            </a:endParaRPr>
          </a:p>
        </p:txBody>
      </p:sp>
      <p:sp>
        <p:nvSpPr>
          <p:cNvPr id="3" name="Content Placeholder 2"/>
          <p:cNvSpPr>
            <a:spLocks noGrp="1"/>
          </p:cNvSpPr>
          <p:nvPr>
            <p:ph idx="1"/>
          </p:nvPr>
        </p:nvSpPr>
        <p:spPr>
          <a:xfrm>
            <a:off x="628650" y="1556792"/>
            <a:ext cx="7886700" cy="4351338"/>
          </a:xfrm>
        </p:spPr>
        <p:txBody>
          <a:bodyPr>
            <a:noAutofit/>
          </a:bodyPr>
          <a:lstStyle/>
          <a:p>
            <a:pPr algn="just">
              <a:lnSpc>
                <a:spcPct val="150000"/>
              </a:lnSpc>
            </a:pPr>
            <a:r>
              <a:rPr lang="en-US" sz="2800" dirty="0" smtClean="0">
                <a:ln w="0"/>
                <a:solidFill>
                  <a:schemeClr val="accent1"/>
                </a:solidFill>
                <a:latin typeface="Nyala" panose="02000504070300020003" pitchFamily="2" charset="0"/>
                <a:ea typeface="+mj-ea"/>
                <a:cs typeface="+mj-cs"/>
              </a:rPr>
              <a:t>Strategy &amp; Planning</a:t>
            </a:r>
          </a:p>
          <a:p>
            <a:pPr algn="just">
              <a:lnSpc>
                <a:spcPct val="150000"/>
              </a:lnSpc>
            </a:pPr>
            <a:r>
              <a:rPr lang="en-US" sz="2000" dirty="0" smtClean="0">
                <a:latin typeface="Nyala" panose="02000504070300020003" pitchFamily="2" charset="0"/>
              </a:rPr>
              <a:t>Strategic communication can help you decide your aims, identify your target audiences and choose the best way to speak directly to people in the way they want to hear from you.</a:t>
            </a:r>
          </a:p>
          <a:p>
            <a:pPr algn="just">
              <a:lnSpc>
                <a:spcPct val="150000"/>
              </a:lnSpc>
            </a:pPr>
            <a:r>
              <a:rPr lang="en-US" sz="2000" dirty="0" smtClean="0">
                <a:latin typeface="Nyala" panose="02000504070300020003" pitchFamily="2" charset="0"/>
              </a:rPr>
              <a:t>We believe that planned marketing is essential for your success. We can assist you to implement cost effective strategy and planning. If you have a plan, we’ll support you in delivering it; if you don’t, we’ll help you create a plan that works.</a:t>
            </a:r>
            <a:endParaRPr lang="en-US" sz="2000" dirty="0">
              <a:latin typeface="Nyala" panose="02000504070300020003" pitchFamily="2" charset="0"/>
            </a:endParaRPr>
          </a:p>
        </p:txBody>
      </p:sp>
    </p:spTree>
    <p:extLst>
      <p:ext uri="{BB962C8B-B14F-4D97-AF65-F5344CB8AC3E}">
        <p14:creationId xmlns:p14="http://schemas.microsoft.com/office/powerpoint/2010/main" val="399469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ln w="0"/>
                <a:solidFill>
                  <a:schemeClr val="accent1"/>
                </a:solidFill>
                <a:latin typeface="Nyala" panose="02000504070300020003" pitchFamily="2" charset="0"/>
              </a:rPr>
              <a:t>OUR WORK </a:t>
            </a:r>
            <a:r>
              <a:rPr lang="en-US" sz="4000" dirty="0" smtClean="0">
                <a:ln w="0"/>
                <a:solidFill>
                  <a:schemeClr val="accent1"/>
                </a:solidFill>
                <a:latin typeface="Nyala" panose="02000504070300020003" pitchFamily="2" charset="0"/>
              </a:rPr>
              <a:t>SECTIONS (continued…)</a:t>
            </a:r>
            <a:endParaRPr lang="en-US" sz="4000" dirty="0">
              <a:ln w="0"/>
              <a:solidFill>
                <a:schemeClr val="accent1"/>
              </a:solidFill>
              <a:latin typeface="Nyala" panose="02000504070300020003" pitchFamily="2" charset="0"/>
            </a:endParaRPr>
          </a:p>
        </p:txBody>
      </p:sp>
      <p:sp>
        <p:nvSpPr>
          <p:cNvPr id="3" name="Content Placeholder 2"/>
          <p:cNvSpPr>
            <a:spLocks noGrp="1"/>
          </p:cNvSpPr>
          <p:nvPr>
            <p:ph idx="1"/>
          </p:nvPr>
        </p:nvSpPr>
        <p:spPr>
          <a:xfrm>
            <a:off x="628650" y="1556792"/>
            <a:ext cx="7886700" cy="4351338"/>
          </a:xfrm>
        </p:spPr>
        <p:txBody>
          <a:bodyPr>
            <a:noAutofit/>
          </a:bodyPr>
          <a:lstStyle/>
          <a:p>
            <a:pPr algn="just">
              <a:lnSpc>
                <a:spcPct val="150000"/>
              </a:lnSpc>
            </a:pPr>
            <a:r>
              <a:rPr lang="en-US" sz="2800" dirty="0">
                <a:ln w="0"/>
                <a:solidFill>
                  <a:schemeClr val="accent1"/>
                </a:solidFill>
                <a:latin typeface="Nyala" panose="02000504070300020003" pitchFamily="2" charset="0"/>
                <a:ea typeface="+mj-ea"/>
                <a:cs typeface="+mj-cs"/>
              </a:rPr>
              <a:t>Media Management</a:t>
            </a:r>
          </a:p>
          <a:p>
            <a:pPr algn="just">
              <a:lnSpc>
                <a:spcPct val="150000"/>
              </a:lnSpc>
            </a:pPr>
            <a:r>
              <a:rPr lang="en-US" sz="2400" dirty="0">
                <a:ln w="0"/>
                <a:latin typeface="Nyala" panose="02000504070300020003" pitchFamily="2" charset="0"/>
                <a:ea typeface="+mj-ea"/>
                <a:cs typeface="+mj-cs"/>
              </a:rPr>
              <a:t>Media are powerful yet varied channels for sharing key messages with your target audience. Advertising, publicity and positioning can be highly effective when it’s delivered strategically. Bad publicity is never good, full stop.</a:t>
            </a:r>
          </a:p>
        </p:txBody>
      </p:sp>
    </p:spTree>
    <p:extLst>
      <p:ext uri="{BB962C8B-B14F-4D97-AF65-F5344CB8AC3E}">
        <p14:creationId xmlns:p14="http://schemas.microsoft.com/office/powerpoint/2010/main" val="1222424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4023</TotalTime>
  <Words>832</Words>
  <Application>Microsoft Office PowerPoint</Application>
  <PresentationFormat>On-screen Show (4:3)</PresentationFormat>
  <Paragraphs>106</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Nyala</vt:lpstr>
      <vt:lpstr>Times New Roman</vt:lpstr>
      <vt:lpstr>Wingdings</vt:lpstr>
      <vt:lpstr>Office Theme</vt:lpstr>
      <vt:lpstr>PowerPoint Presentation</vt:lpstr>
      <vt:lpstr>THE COMPANY</vt:lpstr>
      <vt:lpstr>WHAT WE BELIEVE IN</vt:lpstr>
      <vt:lpstr>WHAT WE DELIVER</vt:lpstr>
      <vt:lpstr>PowerPoint Presentation</vt:lpstr>
      <vt:lpstr>WHAT WE DO</vt:lpstr>
      <vt:lpstr>OUR SERVICES</vt:lpstr>
      <vt:lpstr>OUR WORK SECTIONS</vt:lpstr>
      <vt:lpstr>OUR WORK SECTIONS (continued…)</vt:lpstr>
      <vt:lpstr>OUR WORK SECTIONS (continued…)</vt:lpstr>
      <vt:lpstr>OUR WORK SECTIONS (continued…)</vt:lpstr>
      <vt:lpstr>OUR WORK SECTIONS (continued…)</vt:lpstr>
      <vt:lpstr>OUR VALUED CLIENTS</vt:lpstr>
      <vt:lpstr>WHAT CAN YOU EXPECT WORKING WITH US?</vt:lpstr>
      <vt:lpstr>WHY US?</vt:lpstr>
      <vt:lpstr>HOW CAN YOU GET IN TOUCH?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 Wahed (Saif)</dc:creator>
  <cp:lastModifiedBy>Creature Com</cp:lastModifiedBy>
  <cp:revision>1031</cp:revision>
  <cp:lastPrinted>2015-03-08T06:04:20Z</cp:lastPrinted>
  <dcterms:created xsi:type="dcterms:W3CDTF">2013-01-20T10:07:48Z</dcterms:created>
  <dcterms:modified xsi:type="dcterms:W3CDTF">2019-09-07T11:26:52Z</dcterms:modified>
</cp:coreProperties>
</file>